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19"/>
  </p:notesMasterIdLst>
  <p:sldIdLst>
    <p:sldId id="375" r:id="rId2"/>
    <p:sldId id="360" r:id="rId3"/>
    <p:sldId id="378" r:id="rId4"/>
    <p:sldId id="380" r:id="rId5"/>
    <p:sldId id="392" r:id="rId6"/>
    <p:sldId id="367" r:id="rId7"/>
    <p:sldId id="382" r:id="rId8"/>
    <p:sldId id="391" r:id="rId9"/>
    <p:sldId id="383" r:id="rId10"/>
    <p:sldId id="379" r:id="rId11"/>
    <p:sldId id="381" r:id="rId12"/>
    <p:sldId id="389" r:id="rId13"/>
    <p:sldId id="390" r:id="rId14"/>
    <p:sldId id="388" r:id="rId15"/>
    <p:sldId id="371" r:id="rId16"/>
    <p:sldId id="374" r:id="rId17"/>
    <p:sldId id="373"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C1C1"/>
    <a:srgbClr val="FFFFFF"/>
    <a:srgbClr val="462E0C"/>
    <a:srgbClr val="55380D"/>
    <a:srgbClr val="3A2916"/>
    <a:srgbClr val="2C1F1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007"/>
    <p:restoredTop sz="76769"/>
  </p:normalViewPr>
  <p:slideViewPr>
    <p:cSldViewPr snapToGrid="0">
      <p:cViewPr varScale="1">
        <p:scale>
          <a:sx n="85" d="100"/>
          <a:sy n="85" d="100"/>
        </p:scale>
        <p:origin x="1112" y="160"/>
      </p:cViewPr>
      <p:guideLst/>
    </p:cSldViewPr>
  </p:slideViewPr>
  <p:notesTextViewPr>
    <p:cViewPr>
      <p:scale>
        <a:sx n="1" d="1"/>
        <a:sy n="1" d="1"/>
      </p:scale>
      <p:origin x="0" y="0"/>
    </p:cViewPr>
  </p:notesTextViewPr>
  <p:notesViewPr>
    <p:cSldViewPr snapToGrid="0">
      <p:cViewPr varScale="1">
        <p:scale>
          <a:sx n="95" d="100"/>
          <a:sy n="95" d="100"/>
        </p:scale>
        <p:origin x="4360"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8975F5-BC97-9343-8DAE-B1C556CF47D1}" type="datetimeFigureOut">
              <a:rPr lang="en-US" smtClean="0"/>
              <a:t>12/2/24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D4AF38-05E2-B54F-8DBB-725E89FE7FAB}" type="slidenum">
              <a:rPr lang="en-US" smtClean="0"/>
              <a:t>‹#›</a:t>
            </a:fld>
            <a:endParaRPr lang="en-US"/>
          </a:p>
        </p:txBody>
      </p:sp>
    </p:spTree>
    <p:extLst>
      <p:ext uri="{BB962C8B-B14F-4D97-AF65-F5344CB8AC3E}">
        <p14:creationId xmlns:p14="http://schemas.microsoft.com/office/powerpoint/2010/main" val="9931606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4AF38-05E2-B54F-8DBB-725E89FE7FAB}" type="slidenum">
              <a:rPr lang="en-US" smtClean="0"/>
              <a:t>1</a:t>
            </a:fld>
            <a:endParaRPr lang="en-US"/>
          </a:p>
        </p:txBody>
      </p:sp>
    </p:spTree>
    <p:extLst>
      <p:ext uri="{BB962C8B-B14F-4D97-AF65-F5344CB8AC3E}">
        <p14:creationId xmlns:p14="http://schemas.microsoft.com/office/powerpoint/2010/main" val="2606823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4AF38-05E2-B54F-8DBB-725E89FE7FAB}" type="slidenum">
              <a:rPr lang="en-US" smtClean="0"/>
              <a:t>4</a:t>
            </a:fld>
            <a:endParaRPr lang="en-US"/>
          </a:p>
        </p:txBody>
      </p:sp>
    </p:spTree>
    <p:extLst>
      <p:ext uri="{BB962C8B-B14F-4D97-AF65-F5344CB8AC3E}">
        <p14:creationId xmlns:p14="http://schemas.microsoft.com/office/powerpoint/2010/main" val="31483818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D4AF38-05E2-B54F-8DBB-725E89FE7FAB}" type="slidenum">
              <a:rPr lang="en-US" smtClean="0"/>
              <a:t>7</a:t>
            </a:fld>
            <a:endParaRPr lang="en-US"/>
          </a:p>
        </p:txBody>
      </p:sp>
    </p:spTree>
    <p:extLst>
      <p:ext uri="{BB962C8B-B14F-4D97-AF65-F5344CB8AC3E}">
        <p14:creationId xmlns:p14="http://schemas.microsoft.com/office/powerpoint/2010/main" val="10932201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14400" lvl="0" indent="-342900" algn="l" rtl="0">
              <a:lnSpc>
                <a:spcPct val="150000"/>
              </a:lnSpc>
              <a:spcBef>
                <a:spcPts val="0"/>
              </a:spcBef>
              <a:spcAft>
                <a:spcPts val="0"/>
              </a:spcAft>
              <a:buClr>
                <a:srgbClr val="000000"/>
              </a:buClr>
              <a:buSzPts val="1800"/>
              <a:buChar char="●"/>
            </a:pPr>
            <a:endParaRPr lang="en-US" dirty="0">
              <a:solidFill>
                <a:srgbClr val="000000"/>
              </a:solidFill>
            </a:endParaRPr>
          </a:p>
          <a:p>
            <a:endParaRPr lang="en-US" dirty="0"/>
          </a:p>
        </p:txBody>
      </p:sp>
      <p:sp>
        <p:nvSpPr>
          <p:cNvPr id="4" name="Slide Number Placeholder 3"/>
          <p:cNvSpPr>
            <a:spLocks noGrp="1"/>
          </p:cNvSpPr>
          <p:nvPr>
            <p:ph type="sldNum" sz="quarter" idx="5"/>
          </p:nvPr>
        </p:nvSpPr>
        <p:spPr/>
        <p:txBody>
          <a:bodyPr/>
          <a:lstStyle/>
          <a:p>
            <a:fld id="{DBD4AF38-05E2-B54F-8DBB-725E89FE7FAB}" type="slidenum">
              <a:rPr lang="en-US" smtClean="0"/>
              <a:t>11</a:t>
            </a:fld>
            <a:endParaRPr lang="en-US"/>
          </a:p>
        </p:txBody>
      </p:sp>
    </p:spTree>
    <p:extLst>
      <p:ext uri="{BB962C8B-B14F-4D97-AF65-F5344CB8AC3E}">
        <p14:creationId xmlns:p14="http://schemas.microsoft.com/office/powerpoint/2010/main" val="29621432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DBD4AF38-05E2-B54F-8DBB-725E89FE7FAB}" type="slidenum">
              <a:rPr lang="en-US" smtClean="0"/>
              <a:t>17</a:t>
            </a:fld>
            <a:endParaRPr lang="en-US"/>
          </a:p>
        </p:txBody>
      </p:sp>
    </p:spTree>
    <p:extLst>
      <p:ext uri="{BB962C8B-B14F-4D97-AF65-F5344CB8AC3E}">
        <p14:creationId xmlns:p14="http://schemas.microsoft.com/office/powerpoint/2010/main" val="288925174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a:spLocks noChangeArrowheads="1"/>
          </p:cNvSpPr>
          <p:nvPr/>
        </p:nvSpPr>
        <p:spPr bwMode="auto">
          <a:xfrm>
            <a:off x="203200" y="152400"/>
            <a:ext cx="11777472" cy="5981700"/>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95072" y="148019"/>
            <a:ext cx="11777472" cy="1477581"/>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195072" y="5854701"/>
            <a:ext cx="11810661" cy="846519"/>
          </a:xfrm>
          <a:prstGeom prst="rect">
            <a:avLst/>
          </a:prstGeom>
          <a:solidFill>
            <a:schemeClr val="accent6">
              <a:lumMod val="65000"/>
              <a:lumOff val="35000"/>
            </a:schemeClr>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Subtitle 8"/>
          <p:cNvSpPr>
            <a:spLocks noGrp="1"/>
          </p:cNvSpPr>
          <p:nvPr>
            <p:ph type="subTitle" idx="1"/>
          </p:nvPr>
        </p:nvSpPr>
        <p:spPr>
          <a:xfrm>
            <a:off x="1828800" y="2819400"/>
            <a:ext cx="85344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7" name="Straight Connector 6"/>
          <p:cNvSpPr>
            <a:spLocks noChangeShapeType="1"/>
          </p:cNvSpPr>
          <p:nvPr/>
        </p:nvSpPr>
        <p:spPr bwMode="auto">
          <a:xfrm>
            <a:off x="195072" y="16256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TextBox 13"/>
          <p:cNvSpPr txBox="1"/>
          <p:nvPr userDrawn="1"/>
        </p:nvSpPr>
        <p:spPr>
          <a:xfrm>
            <a:off x="1278869" y="5990620"/>
            <a:ext cx="10425451"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lumMod val="10000"/>
                    <a:lumOff val="90000"/>
                  </a:schemeClr>
                </a:solidFill>
                <a:latin typeface="+mj-lt"/>
                <a:cs typeface="Fjallaone"/>
              </a:rPr>
              <a:t>VISIT OUR WEB SITE AT</a:t>
            </a:r>
            <a:r>
              <a:rPr lang="en-US" sz="1400" dirty="0">
                <a:solidFill>
                  <a:schemeClr val="bg2">
                    <a:lumMod val="90000"/>
                  </a:schemeClr>
                </a:solidFill>
                <a:latin typeface="+mj-lt"/>
                <a:cs typeface="Fjallaone"/>
              </a:rPr>
              <a:t> </a:t>
            </a:r>
            <a:r>
              <a:rPr lang="en-US" sz="1400" spc="100" dirty="0">
                <a:solidFill>
                  <a:srgbClr val="EBE5C1"/>
                </a:solidFill>
                <a:latin typeface="+mj-lt"/>
                <a:cs typeface="Fjallaone"/>
              </a:rPr>
              <a:t>WWW.NATIONALCOMPADRESNETWORK.COM</a:t>
            </a:r>
            <a:r>
              <a:rPr lang="en-US" sz="1400" dirty="0">
                <a:solidFill>
                  <a:srgbClr val="EBE5C1"/>
                </a:solidFill>
                <a:latin typeface="+mj-lt"/>
                <a:cs typeface="Fjallaone"/>
              </a:rPr>
              <a:t> </a:t>
            </a:r>
            <a:r>
              <a:rPr lang="en-US" sz="1400" dirty="0">
                <a:latin typeface="+mj-lt"/>
                <a:cs typeface="Fjallaone"/>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mj-lt"/>
                <a:cs typeface="Fjallaone"/>
              </a:rPr>
              <a:t> </a:t>
            </a:r>
            <a:r>
              <a:rPr lang="en-US" sz="1400" dirty="0">
                <a:solidFill>
                  <a:schemeClr val="bg1">
                    <a:lumMod val="10000"/>
                    <a:lumOff val="90000"/>
                  </a:schemeClr>
                </a:solidFill>
                <a:latin typeface="+mj-lt"/>
                <a:cs typeface="Fjallaone"/>
              </a:rPr>
              <a:t>FOLLOW US ON </a:t>
            </a:r>
            <a:r>
              <a:rPr lang="en-US" sz="1400" dirty="0" err="1">
                <a:solidFill>
                  <a:srgbClr val="EBE5C1"/>
                </a:solidFill>
                <a:latin typeface="+mj-lt"/>
                <a:cs typeface="Fjallaone"/>
              </a:rPr>
              <a:t>www.facebook.com</a:t>
            </a:r>
            <a:r>
              <a:rPr lang="en-US" sz="1400" dirty="0">
                <a:solidFill>
                  <a:srgbClr val="EBE5C1"/>
                </a:solidFill>
                <a:latin typeface="+mj-lt"/>
                <a:cs typeface="Fjallaone"/>
              </a:rPr>
              <a:t> , Instagram (@</a:t>
            </a:r>
            <a:r>
              <a:rPr lang="en-US" sz="1400" dirty="0" err="1">
                <a:solidFill>
                  <a:srgbClr val="EBE5C1"/>
                </a:solidFill>
                <a:latin typeface="+mj-lt"/>
                <a:cs typeface="Fjallaone"/>
              </a:rPr>
              <a:t>la.cultura.cura</a:t>
            </a:r>
            <a:r>
              <a:rPr lang="en-US" sz="1400" dirty="0">
                <a:solidFill>
                  <a:srgbClr val="EBE5C1"/>
                </a:solidFill>
                <a:latin typeface="+mj-lt"/>
                <a:cs typeface="Fjallaone"/>
              </a:rPr>
              <a:t>), and Twitter (@</a:t>
            </a:r>
            <a:r>
              <a:rPr lang="en-US" sz="1400" dirty="0" err="1">
                <a:solidFill>
                  <a:srgbClr val="EBE5C1"/>
                </a:solidFill>
                <a:latin typeface="+mj-lt"/>
                <a:cs typeface="Fjallaone"/>
              </a:rPr>
              <a:t>laculturacura</a:t>
            </a:r>
            <a:r>
              <a:rPr lang="en-US" sz="1400" dirty="0">
                <a:solidFill>
                  <a:srgbClr val="EBE5C1"/>
                </a:solidFill>
                <a:latin typeface="+mj-lt"/>
                <a:cs typeface="Fjallaone"/>
              </a:rPr>
              <a:t>)</a:t>
            </a:r>
          </a:p>
        </p:txBody>
      </p:sp>
      <p:pic>
        <p:nvPicPr>
          <p:cNvPr id="20" name="Picture 19"/>
          <p:cNvPicPr>
            <a:picLocks noChangeAspect="1"/>
          </p:cNvPicPr>
          <p:nvPr userDrawn="1"/>
        </p:nvPicPr>
        <p:blipFill>
          <a:blip r:embed="rId2"/>
          <a:stretch>
            <a:fillRect/>
          </a:stretch>
        </p:blipFill>
        <p:spPr>
          <a:xfrm>
            <a:off x="301611" y="5922662"/>
            <a:ext cx="878848" cy="659136"/>
          </a:xfrm>
          <a:prstGeom prst="rect">
            <a:avLst/>
          </a:prstGeom>
        </p:spPr>
      </p:pic>
      <p:sp>
        <p:nvSpPr>
          <p:cNvPr id="8" name="Title 7"/>
          <p:cNvSpPr>
            <a:spLocks noGrp="1"/>
          </p:cNvSpPr>
          <p:nvPr>
            <p:ph type="ctrTitle"/>
          </p:nvPr>
        </p:nvSpPr>
        <p:spPr>
          <a:xfrm>
            <a:off x="195072" y="148020"/>
            <a:ext cx="11777472" cy="1299781"/>
          </a:xfrm>
        </p:spPr>
        <p:txBody>
          <a:bodyPr anchor="b"/>
          <a:lstStyle>
            <a:lvl1pPr>
              <a:defRPr sz="4200">
                <a:solidFill>
                  <a:schemeClr val="bg2">
                    <a:lumMod val="90000"/>
                  </a:schemeClr>
                </a:solidFill>
              </a:defRPr>
            </a:lvl1pPr>
          </a:lstStyle>
          <a:p>
            <a:r>
              <a:rPr kumimoji="0" lang="en-US" dirty="0"/>
              <a:t>Click to edit Master title style</a:t>
            </a:r>
          </a:p>
        </p:txBody>
      </p:sp>
    </p:spTree>
    <p:extLst>
      <p:ext uri="{BB962C8B-B14F-4D97-AF65-F5344CB8AC3E}">
        <p14:creationId xmlns:p14="http://schemas.microsoft.com/office/powerpoint/2010/main" val="439468332"/>
      </p:ext>
    </p:extLst>
  </p:cSld>
  <p:clrMapOvr>
    <a:masterClrMapping/>
  </p:clrMapOvr>
  <p:transition spd="med">
    <p:random/>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5" name="Footer Placeholder 4"/>
          <p:cNvSpPr>
            <a:spLocks noGrp="1"/>
          </p:cNvSpPr>
          <p:nvPr>
            <p:ph type="ftr" sz="quarter" idx="11"/>
          </p:nvPr>
        </p:nvSpPr>
        <p:spPr>
          <a:xfrm>
            <a:off x="406400" y="6410848"/>
            <a:ext cx="4775200" cy="365760"/>
          </a:xfrm>
          <a:prstGeom prst="rect">
            <a:avLst/>
          </a:prstGeom>
        </p:spPr>
        <p:txBody>
          <a:bodyPr/>
          <a:lstStyle/>
          <a:p>
            <a:endParaRPr lang="en-US"/>
          </a:p>
        </p:txBody>
      </p:sp>
      <p:sp>
        <p:nvSpPr>
          <p:cNvPr id="6" name="Slide Number Placeholder 5"/>
          <p:cNvSpPr>
            <a:spLocks noGrp="1"/>
          </p:cNvSpPr>
          <p:nvPr>
            <p:ph type="sldNum" sz="quarter" idx="12"/>
          </p:nvPr>
        </p:nvSpPr>
        <p:spPr>
          <a:xfrm>
            <a:off x="5791200" y="1060705"/>
            <a:ext cx="609600" cy="441325"/>
          </a:xfrm>
          <a:prstGeom prst="rect">
            <a:avLst/>
          </a:prstGeom>
        </p:spPr>
        <p:txBody>
          <a:bodyPr/>
          <a:lstStyle/>
          <a:p>
            <a:fld id="{C14D4B90-3B31-EE4B-AB1E-0706EDB2CDCB}" type="slidenum">
              <a:rPr lang="en-US" smtClean="0"/>
              <a:pPr/>
              <a:t>‹#›</a:t>
            </a:fld>
            <a:endParaRPr lang="en-US"/>
          </a:p>
        </p:txBody>
      </p:sp>
    </p:spTree>
    <p:extLst>
      <p:ext uri="{BB962C8B-B14F-4D97-AF65-F5344CB8AC3E}">
        <p14:creationId xmlns:p14="http://schemas.microsoft.com/office/powerpoint/2010/main" val="3351324006"/>
      </p:ext>
    </p:extLst>
  </p:cSld>
  <p:clrMapOvr>
    <a:masterClrMapping/>
  </p:clrMapOvr>
  <p:transition spd="med">
    <p:random/>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9347200" y="0"/>
            <a:ext cx="28448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3" name="Straight Connector 12"/>
          <p:cNvSpPr>
            <a:spLocks noChangeShapeType="1"/>
          </p:cNvSpPr>
          <p:nvPr/>
        </p:nvSpPr>
        <p:spPr bwMode="auto">
          <a:xfrm rot="5400000">
            <a:off x="6403340"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4" name="Oval 13"/>
          <p:cNvSpPr/>
          <p:nvPr/>
        </p:nvSpPr>
        <p:spPr>
          <a:xfrm>
            <a:off x="9119616" y="2925763"/>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Oval 14"/>
          <p:cNvSpPr/>
          <p:nvPr/>
        </p:nvSpPr>
        <p:spPr>
          <a:xfrm>
            <a:off x="9245600" y="3020251"/>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9221216" y="3009902"/>
            <a:ext cx="609600" cy="441325"/>
          </a:xfrm>
          <a:prstGeom prst="rect">
            <a:avLst/>
          </a:prstGeom>
        </p:spPr>
        <p:txBody>
          <a:bodyPr/>
          <a:lstStyle/>
          <a:p>
            <a:fld id="{C14D4B90-3B31-EE4B-AB1E-0706EDB2CDCB}" type="slidenum">
              <a:rPr lang="en-US" smtClean="0"/>
              <a:pPr/>
              <a:t>‹#›</a:t>
            </a:fld>
            <a:endParaRPr lang="en-US"/>
          </a:p>
        </p:txBody>
      </p:sp>
      <p:sp>
        <p:nvSpPr>
          <p:cNvPr id="3" name="Vertical Text Placeholder 2"/>
          <p:cNvSpPr>
            <a:spLocks noGrp="1"/>
          </p:cNvSpPr>
          <p:nvPr>
            <p:ph type="body" orient="vert" idx="1"/>
          </p:nvPr>
        </p:nvSpPr>
        <p:spPr>
          <a:xfrm>
            <a:off x="406400" y="304800"/>
            <a:ext cx="8737600" cy="5821366"/>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5" name="Footer Placeholder 4"/>
          <p:cNvSpPr>
            <a:spLocks noGrp="1"/>
          </p:cNvSpPr>
          <p:nvPr>
            <p:ph type="ftr" sz="quarter" idx="11"/>
          </p:nvPr>
        </p:nvSpPr>
        <p:spPr>
          <a:xfrm>
            <a:off x="406400" y="6410848"/>
            <a:ext cx="4775200" cy="365760"/>
          </a:xfrm>
          <a:prstGeom prst="rect">
            <a:avLst/>
          </a:prstGeom>
        </p:spPr>
        <p:txBody>
          <a:bodyPr/>
          <a:lstStyle/>
          <a:p>
            <a:endParaRPr lang="en-US"/>
          </a:p>
        </p:txBody>
      </p:sp>
      <p:sp>
        <p:nvSpPr>
          <p:cNvPr id="2" name="Vertical Title 1"/>
          <p:cNvSpPr>
            <a:spLocks noGrp="1"/>
          </p:cNvSpPr>
          <p:nvPr>
            <p:ph type="title" orient="vert"/>
          </p:nvPr>
        </p:nvSpPr>
        <p:spPr>
          <a:xfrm>
            <a:off x="9855200" y="304802"/>
            <a:ext cx="1930400" cy="5851525"/>
          </a:xfrm>
        </p:spPr>
        <p:txBody>
          <a:bodyPr vert="eaVert"/>
          <a:lstStyle/>
          <a:p>
            <a:r>
              <a:rPr kumimoji="0" lang="en-US"/>
              <a:t>Click to edit Master title style</a:t>
            </a:r>
          </a:p>
        </p:txBody>
      </p:sp>
    </p:spTree>
    <p:extLst>
      <p:ext uri="{BB962C8B-B14F-4D97-AF65-F5344CB8AC3E}">
        <p14:creationId xmlns:p14="http://schemas.microsoft.com/office/powerpoint/2010/main" val="2311024847"/>
      </p:ext>
    </p:extLst>
  </p:cSld>
  <p:clrMapOvr>
    <a:masterClrMapping/>
  </p:clrMapOvr>
  <p:transition spd="med">
    <p:random/>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8" name="Content Placeholder 7"/>
          <p:cNvSpPr>
            <a:spLocks noGrp="1"/>
          </p:cNvSpPr>
          <p:nvPr>
            <p:ph sz="quarter" idx="1"/>
          </p:nvPr>
        </p:nvSpPr>
        <p:spPr>
          <a:xfrm>
            <a:off x="1721273" y="1855754"/>
            <a:ext cx="11710924" cy="4247303"/>
          </a:xfrm>
        </p:spPr>
        <p:txBody>
          <a:bodyPr/>
          <a:lstStyle/>
          <a:p>
            <a:pPr lvl="0" eaLnBrk="1" latinLnBrk="0" hangingPunct="1"/>
            <a:r>
              <a:rPr lang="en-US" dirty="0"/>
              <a:t>Click to edit Master text styles</a:t>
            </a:r>
          </a:p>
          <a:p>
            <a:pPr lvl="1" eaLnBrk="1" latinLnBrk="0" hangingPunct="1"/>
            <a:r>
              <a:rPr lang="en-US" dirty="0"/>
              <a:t>Second level</a:t>
            </a:r>
          </a:p>
          <a:p>
            <a:pPr lvl="2" eaLnBrk="1" latinLnBrk="0" hangingPunct="1"/>
            <a:r>
              <a:rPr lang="en-US" dirty="0"/>
              <a:t>Third level</a:t>
            </a:r>
          </a:p>
          <a:p>
            <a:pPr lvl="3" eaLnBrk="1" latinLnBrk="0" hangingPunct="1"/>
            <a:r>
              <a:rPr lang="en-US" dirty="0" err="1"/>
              <a:t>ourth</a:t>
            </a:r>
            <a:r>
              <a:rPr lang="en-US" dirty="0"/>
              <a:t> level</a:t>
            </a:r>
          </a:p>
          <a:p>
            <a:pPr lvl="4" eaLnBrk="1" latinLnBrk="0" hangingPunct="1"/>
            <a:r>
              <a:rPr lang="en-US" dirty="0"/>
              <a:t>Fifth level</a:t>
            </a:r>
            <a:endParaRPr kumimoji="0" lang="en-US" dirty="0"/>
          </a:p>
        </p:txBody>
      </p:sp>
      <p:sp>
        <p:nvSpPr>
          <p:cNvPr id="2" name="Title 1"/>
          <p:cNvSpPr>
            <a:spLocks noGrp="1"/>
          </p:cNvSpPr>
          <p:nvPr>
            <p:ph type="title"/>
          </p:nvPr>
        </p:nvSpPr>
        <p:spPr>
          <a:xfrm>
            <a:off x="231139" y="201924"/>
            <a:ext cx="11710924" cy="758952"/>
          </a:xfrm>
        </p:spPr>
        <p:txBody>
          <a:bodyPr/>
          <a:lstStyle>
            <a:lvl1pPr>
              <a:defRPr>
                <a:solidFill>
                  <a:schemeClr val="accent6">
                    <a:lumMod val="75000"/>
                    <a:lumOff val="25000"/>
                  </a:schemeClr>
                </a:solidFill>
              </a:defRPr>
            </a:lvl1pPr>
          </a:lstStyle>
          <a:p>
            <a:r>
              <a:rPr kumimoji="0" lang="en-US" dirty="0"/>
              <a:t>Click to edit Master title style</a:t>
            </a:r>
          </a:p>
        </p:txBody>
      </p:sp>
    </p:spTree>
    <p:extLst>
      <p:ext uri="{BB962C8B-B14F-4D97-AF65-F5344CB8AC3E}">
        <p14:creationId xmlns:p14="http://schemas.microsoft.com/office/powerpoint/2010/main" val="4029615460"/>
      </p:ext>
    </p:extLst>
  </p:cSld>
  <p:clrMapOvr>
    <a:masterClrMapping/>
  </p:clrMapOvr>
  <p:transition spd="med">
    <p:random/>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1905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203200" y="2286000"/>
            <a:ext cx="11777472"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2" name="Rectangle 11"/>
          <p:cNvSpPr>
            <a:spLocks noChangeArrowheads="1"/>
          </p:cNvSpPr>
          <p:nvPr/>
        </p:nvSpPr>
        <p:spPr bwMode="auto">
          <a:xfrm>
            <a:off x="207264" y="142352"/>
            <a:ext cx="11777472"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1824568" y="2743200"/>
            <a:ext cx="8640232"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13" name="Rectangle 12"/>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4" name="Rectangle 13"/>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5" name="Footer Placeholder 4"/>
          <p:cNvSpPr>
            <a:spLocks noGrp="1"/>
          </p:cNvSpPr>
          <p:nvPr>
            <p:ph type="ftr" sz="quarter" idx="11"/>
          </p:nvPr>
        </p:nvSpPr>
        <p:spPr>
          <a:xfrm>
            <a:off x="406400" y="6410848"/>
            <a:ext cx="4775200" cy="365760"/>
          </a:xfrm>
          <a:prstGeom prst="rect">
            <a:avLst/>
          </a:prstGeom>
        </p:spPr>
        <p:txBody>
          <a:bodyPr/>
          <a:lstStyle/>
          <a:p>
            <a:endParaRPr lang="en-US"/>
          </a:p>
        </p:txBody>
      </p:sp>
      <p:sp>
        <p:nvSpPr>
          <p:cNvPr id="4" name="Date Placeholder 3"/>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8" name="Straight Connector 7"/>
          <p:cNvSpPr>
            <a:spLocks noChangeShapeType="1"/>
          </p:cNvSpPr>
          <p:nvPr/>
        </p:nvSpPr>
        <p:spPr bwMode="auto">
          <a:xfrm>
            <a:off x="203200" y="2438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Oval 9"/>
          <p:cNvSpPr/>
          <p:nvPr/>
        </p:nvSpPr>
        <p:spPr>
          <a:xfrm>
            <a:off x="5689600" y="2115312"/>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5815584" y="2209800"/>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6" name="Slide Number Placeholder 5"/>
          <p:cNvSpPr>
            <a:spLocks noGrp="1"/>
          </p:cNvSpPr>
          <p:nvPr>
            <p:ph type="sldNum" sz="quarter" idx="12"/>
          </p:nvPr>
        </p:nvSpPr>
        <p:spPr>
          <a:xfrm>
            <a:off x="5791200" y="2199451"/>
            <a:ext cx="609600" cy="441325"/>
          </a:xfrm>
          <a:prstGeom prst="rect">
            <a:avLst/>
          </a:prstGeom>
        </p:spPr>
        <p:txBody>
          <a:bodyPr/>
          <a:lstStyle>
            <a:lvl1pPr>
              <a:defRPr>
                <a:solidFill>
                  <a:schemeClr val="accent3">
                    <a:shade val="75000"/>
                  </a:schemeClr>
                </a:solidFill>
              </a:defRPr>
            </a:lvl1pPr>
          </a:lstStyle>
          <a:p>
            <a:fld id="{59EC1F77-7E87-445D-9269-B7FDF20BAC83}" type="slidenum">
              <a:rPr lang="en-US" smtClean="0"/>
              <a:pPr/>
              <a:t>‹#›</a:t>
            </a:fld>
            <a:endParaRPr lang="en-US"/>
          </a:p>
        </p:txBody>
      </p:sp>
      <p:sp>
        <p:nvSpPr>
          <p:cNvPr id="2" name="Title 1"/>
          <p:cNvSpPr>
            <a:spLocks noGrp="1"/>
          </p:cNvSpPr>
          <p:nvPr>
            <p:ph type="title"/>
          </p:nvPr>
        </p:nvSpPr>
        <p:spPr>
          <a:xfrm>
            <a:off x="963084" y="533400"/>
            <a:ext cx="10363200" cy="1524000"/>
          </a:xfrm>
        </p:spPr>
        <p:txBody>
          <a:bodyPr anchor="b"/>
          <a:lstStyle>
            <a:lvl1pPr algn="ctr">
              <a:buNone/>
              <a:defRPr sz="4200" b="0" cap="none" baseline="0">
                <a:solidFill>
                  <a:srgbClr val="FFFFFF"/>
                </a:solidFill>
              </a:defRPr>
            </a:lvl1pPr>
          </a:lstStyle>
          <a:p>
            <a:r>
              <a:rPr kumimoji="0" lang="en-US"/>
              <a:t>Click to edit Master title style</a:t>
            </a:r>
          </a:p>
        </p:txBody>
      </p:sp>
    </p:spTree>
    <p:extLst>
      <p:ext uri="{BB962C8B-B14F-4D97-AF65-F5344CB8AC3E}">
        <p14:creationId xmlns:p14="http://schemas.microsoft.com/office/powerpoint/2010/main" val="2711826374"/>
      </p:ext>
    </p:extLst>
  </p:cSld>
  <p:clrMapOvr>
    <a:masterClrMapping/>
  </p:clrMapOvr>
  <p:transition spd="med">
    <p:random/>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02336" y="228600"/>
            <a:ext cx="11379200" cy="758952"/>
          </a:xfrm>
        </p:spPr>
        <p:txBody>
          <a:bodyPr/>
          <a:lstStyle/>
          <a:p>
            <a:r>
              <a:rPr kumimoji="0" lang="en-US"/>
              <a:t>Click to edit Master title style</a:t>
            </a:r>
          </a:p>
        </p:txBody>
      </p:sp>
      <p:sp>
        <p:nvSpPr>
          <p:cNvPr id="5" name="Date Placeholder 4"/>
          <p:cNvSpPr>
            <a:spLocks noGrp="1"/>
          </p:cNvSpPr>
          <p:nvPr>
            <p:ph type="dt" sz="half" idx="10"/>
          </p:nvPr>
        </p:nvSpPr>
        <p:spPr>
          <a:xfrm>
            <a:off x="7721600" y="6409944"/>
            <a:ext cx="4059936" cy="365760"/>
          </a:xfrm>
          <a:prstGeom prst="rect">
            <a:avLst/>
          </a:prstGeom>
        </p:spPr>
        <p:txBody>
          <a:bodyPr/>
          <a:lstStyle/>
          <a:p>
            <a:fld id="{F853B7C1-FB8F-8B45-B41E-B159913B8BAD}" type="datetimeFigureOut">
              <a:rPr lang="en-US" smtClean="0"/>
              <a:pPr/>
              <a:t>12/2/24</a:t>
            </a:fld>
            <a:endParaRPr lang="en-US"/>
          </a:p>
        </p:txBody>
      </p:sp>
      <p:sp>
        <p:nvSpPr>
          <p:cNvPr id="6" name="Footer Placeholder 5"/>
          <p:cNvSpPr>
            <a:spLocks noGrp="1"/>
          </p:cNvSpPr>
          <p:nvPr>
            <p:ph type="ftr" sz="quarter" idx="11"/>
          </p:nvPr>
        </p:nvSpPr>
        <p:spPr>
          <a:xfrm>
            <a:off x="406400" y="6410848"/>
            <a:ext cx="4775200" cy="365760"/>
          </a:xfrm>
          <a:prstGeom prst="rect">
            <a:avLst/>
          </a:prstGeom>
        </p:spPr>
        <p:txBody>
          <a:bodyPr/>
          <a:lstStyle/>
          <a:p>
            <a:endParaRPr lang="en-US"/>
          </a:p>
        </p:txBody>
      </p:sp>
      <p:sp>
        <p:nvSpPr>
          <p:cNvPr id="7" name="Slide Number Placeholder 6"/>
          <p:cNvSpPr>
            <a:spLocks noGrp="1"/>
          </p:cNvSpPr>
          <p:nvPr>
            <p:ph type="sldNum" sz="quarter" idx="12"/>
          </p:nvPr>
        </p:nvSpPr>
        <p:spPr>
          <a:xfrm>
            <a:off x="5791200" y="1060705"/>
            <a:ext cx="609600" cy="441325"/>
          </a:xfrm>
          <a:prstGeom prst="rect">
            <a:avLst/>
          </a:prstGeom>
        </p:spPr>
        <p:txBody>
          <a:bodyPr/>
          <a:lstStyle/>
          <a:p>
            <a:fld id="{C14D4B90-3B31-EE4B-AB1E-0706EDB2CDCB}" type="slidenum">
              <a:rPr lang="en-US" smtClean="0"/>
              <a:pPr/>
              <a:t>‹#›</a:t>
            </a:fld>
            <a:endParaRPr lang="en-US"/>
          </a:p>
        </p:txBody>
      </p:sp>
      <p:sp>
        <p:nvSpPr>
          <p:cNvPr id="8" name="Straight Connector 7"/>
          <p:cNvSpPr>
            <a:spLocks noChangeShapeType="1"/>
          </p:cNvSpPr>
          <p:nvPr/>
        </p:nvSpPr>
        <p:spPr bwMode="auto">
          <a:xfrm flipV="1">
            <a:off x="6084107" y="1575653"/>
            <a:ext cx="11895"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0" name="Content Placeholder 9"/>
          <p:cNvSpPr>
            <a:spLocks noGrp="1"/>
          </p:cNvSpPr>
          <p:nvPr>
            <p:ph sz="half" idx="1"/>
          </p:nvPr>
        </p:nvSpPr>
        <p:spPr>
          <a:xfrm>
            <a:off x="402336" y="1575182"/>
            <a:ext cx="5384800" cy="4297299"/>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2" name="Content Placeholder 11"/>
          <p:cNvSpPr>
            <a:spLocks noGrp="1"/>
          </p:cNvSpPr>
          <p:nvPr>
            <p:ph sz="half" idx="2"/>
          </p:nvPr>
        </p:nvSpPr>
        <p:spPr>
          <a:xfrm>
            <a:off x="6392972" y="1575182"/>
            <a:ext cx="5384800" cy="4297299"/>
          </a:xfrm>
        </p:spPr>
        <p:txBody>
          <a:bodyPr/>
          <a:lstStyle>
            <a:lvl1pPr>
              <a:defRPr sz="2500"/>
            </a:lvl1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06352361"/>
      </p:ext>
    </p:extLst>
  </p:cSld>
  <p:clrMapOvr>
    <a:masterClrMapping/>
  </p:clrMapOvr>
  <p:transition spd="med">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6096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Rectangle 19"/>
          <p:cNvSpPr>
            <a:spLocks noChangeArrowheads="1"/>
          </p:cNvSpPr>
          <p:nvPr/>
        </p:nvSpPr>
        <p:spPr bwMode="white">
          <a:xfrm>
            <a:off x="0" y="0"/>
            <a:ext cx="12192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1" name="Rectangle 20"/>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22" name="Rectangle 21"/>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1" name="Rectangle 10"/>
          <p:cNvSpPr/>
          <p:nvPr/>
        </p:nvSpPr>
        <p:spPr>
          <a:xfrm>
            <a:off x="203200" y="1371600"/>
            <a:ext cx="11777472"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Rectangle 12"/>
          <p:cNvSpPr>
            <a:spLocks noChangeArrowheads="1"/>
          </p:cNvSpPr>
          <p:nvPr/>
        </p:nvSpPr>
        <p:spPr bwMode="auto">
          <a:xfrm>
            <a:off x="194564" y="6391656"/>
            <a:ext cx="11777472"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3" name="Text Placeholder 2"/>
          <p:cNvSpPr>
            <a:spLocks noGrp="1"/>
          </p:cNvSpPr>
          <p:nvPr>
            <p:ph type="body" idx="1"/>
          </p:nvPr>
        </p:nvSpPr>
        <p:spPr>
          <a:xfrm>
            <a:off x="402336" y="1524000"/>
            <a:ext cx="5386917"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388441" y="1524000"/>
            <a:ext cx="5389033"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8" name="Footer Placeholder 7"/>
          <p:cNvSpPr>
            <a:spLocks noGrp="1"/>
          </p:cNvSpPr>
          <p:nvPr>
            <p:ph type="ftr" sz="quarter" idx="11"/>
          </p:nvPr>
        </p:nvSpPr>
        <p:spPr>
          <a:xfrm>
            <a:off x="406400" y="6409944"/>
            <a:ext cx="4775200" cy="365760"/>
          </a:xfrm>
          <a:prstGeom prst="rect">
            <a:avLst/>
          </a:prstGeom>
        </p:spPr>
        <p:txBody>
          <a:bodyPr/>
          <a:lstStyle/>
          <a:p>
            <a:endParaRPr lang="en-US"/>
          </a:p>
        </p:txBody>
      </p:sp>
      <p:sp>
        <p:nvSpPr>
          <p:cNvPr id="15" name="Straight Connector 14"/>
          <p:cNvSpPr>
            <a:spLocks noChangeShapeType="1"/>
          </p:cNvSpPr>
          <p:nvPr/>
        </p:nvSpPr>
        <p:spPr bwMode="auto">
          <a:xfrm>
            <a:off x="203200" y="128016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4" name="Content Placeholder 23"/>
          <p:cNvSpPr>
            <a:spLocks noGrp="1"/>
          </p:cNvSpPr>
          <p:nvPr>
            <p:ph sz="quarter" idx="2"/>
          </p:nvPr>
        </p:nvSpPr>
        <p:spPr>
          <a:xfrm>
            <a:off x="402336" y="2471383"/>
            <a:ext cx="5388864" cy="3818404"/>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6" name="Content Placeholder 25"/>
          <p:cNvSpPr>
            <a:spLocks noGrp="1"/>
          </p:cNvSpPr>
          <p:nvPr>
            <p:ph sz="quarter" idx="4"/>
          </p:nvPr>
        </p:nvSpPr>
        <p:spPr>
          <a:xfrm>
            <a:off x="6400800" y="2471383"/>
            <a:ext cx="5384800" cy="3822192"/>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25" name="Oval 24"/>
          <p:cNvSpPr/>
          <p:nvPr/>
        </p:nvSpPr>
        <p:spPr>
          <a:xfrm>
            <a:off x="5689600" y="956036"/>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7" name="Oval 26"/>
          <p:cNvSpPr/>
          <p:nvPr/>
        </p:nvSpPr>
        <p:spPr>
          <a:xfrm>
            <a:off x="5815584" y="1050524"/>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9" name="Slide Number Placeholder 8"/>
          <p:cNvSpPr>
            <a:spLocks noGrp="1"/>
          </p:cNvSpPr>
          <p:nvPr>
            <p:ph type="sldNum" sz="quarter" idx="12"/>
          </p:nvPr>
        </p:nvSpPr>
        <p:spPr>
          <a:xfrm>
            <a:off x="5791200" y="1042417"/>
            <a:ext cx="609600" cy="441325"/>
          </a:xfrm>
          <a:prstGeom prst="rect">
            <a:avLst/>
          </a:prstGeom>
        </p:spPr>
        <p:txBody>
          <a:bodyPr/>
          <a:lstStyle>
            <a:lvl1pPr algn="ctr">
              <a:defRPr/>
            </a:lvl1pPr>
          </a:lstStyle>
          <a:p>
            <a:fld id="{C14D4B90-3B31-EE4B-AB1E-0706EDB2CDCB}" type="slidenum">
              <a:rPr lang="en-US" smtClean="0"/>
              <a:pPr/>
              <a:t>‹#›</a:t>
            </a:fld>
            <a:endParaRPr lang="en-US"/>
          </a:p>
        </p:txBody>
      </p:sp>
      <p:sp>
        <p:nvSpPr>
          <p:cNvPr id="23" name="Title 22"/>
          <p:cNvSpPr>
            <a:spLocks noGrp="1"/>
          </p:cNvSpPr>
          <p:nvPr>
            <p:ph type="title"/>
          </p:nvPr>
        </p:nvSpPr>
        <p:spPr/>
        <p:txBody>
          <a:bodyPr rtlCol="0" anchor="b" anchorCtr="0"/>
          <a:lstStyle/>
          <a:p>
            <a:r>
              <a:rPr kumimoji="0" lang="en-US"/>
              <a:t>Click to edit Master title style</a:t>
            </a:r>
          </a:p>
        </p:txBody>
      </p:sp>
    </p:spTree>
    <p:extLst>
      <p:ext uri="{BB962C8B-B14F-4D97-AF65-F5344CB8AC3E}">
        <p14:creationId xmlns:p14="http://schemas.microsoft.com/office/powerpoint/2010/main" val="2196748273"/>
      </p:ext>
    </p:extLst>
  </p:cSld>
  <p:clrMapOvr>
    <a:masterClrMapping/>
  </p:clrMapOvr>
  <p:transition spd="med">
    <p:random/>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5" name="Slide Number Placeholder 4"/>
          <p:cNvSpPr>
            <a:spLocks noGrp="1"/>
          </p:cNvSpPr>
          <p:nvPr>
            <p:ph type="sldNum" sz="quarter" idx="12"/>
          </p:nvPr>
        </p:nvSpPr>
        <p:spPr>
          <a:xfrm>
            <a:off x="5791200" y="1036021"/>
            <a:ext cx="609600" cy="441325"/>
          </a:xfrm>
          <a:prstGeom prst="rect">
            <a:avLst/>
          </a:prstGeom>
        </p:spPr>
        <p:txBody>
          <a:bodyPr/>
          <a:lstStyle/>
          <a:p>
            <a:fld id="{C14D4B90-3B31-EE4B-AB1E-0706EDB2CDCB}" type="slidenum">
              <a:rPr lang="en-US" smtClean="0"/>
              <a:pPr/>
              <a:t>‹#›</a:t>
            </a:fld>
            <a:endParaRPr lang="en-US"/>
          </a:p>
        </p:txBody>
      </p:sp>
    </p:spTree>
    <p:extLst>
      <p:ext uri="{BB962C8B-B14F-4D97-AF65-F5344CB8AC3E}">
        <p14:creationId xmlns:p14="http://schemas.microsoft.com/office/powerpoint/2010/main" val="371848882"/>
      </p:ext>
    </p:extLst>
  </p:cSld>
  <p:clrMapOvr>
    <a:masterClrMapping/>
  </p:clrMapOvr>
  <p:transition spd="med">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white">
          <a:xfrm>
            <a:off x="0" y="0"/>
            <a:ext cx="12192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0" name="Rectangle 9"/>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Rectangle 4"/>
          <p:cNvSpPr>
            <a:spLocks noChangeArrowheads="1"/>
          </p:cNvSpPr>
          <p:nvPr/>
        </p:nvSpPr>
        <p:spPr bwMode="auto">
          <a:xfrm>
            <a:off x="195072" y="6391657"/>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6" name="Rectangle 5"/>
          <p:cNvSpPr>
            <a:spLocks noChangeArrowheads="1"/>
          </p:cNvSpPr>
          <p:nvPr/>
        </p:nvSpPr>
        <p:spPr bwMode="auto">
          <a:xfrm>
            <a:off x="203200" y="158496"/>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 name="Date Placeholder 1"/>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3" name="Footer Placeholder 2"/>
          <p:cNvSpPr>
            <a:spLocks noGrp="1"/>
          </p:cNvSpPr>
          <p:nvPr>
            <p:ph type="ftr" sz="quarter" idx="11"/>
          </p:nvPr>
        </p:nvSpPr>
        <p:spPr>
          <a:xfrm>
            <a:off x="406400" y="6410848"/>
            <a:ext cx="4775200" cy="365760"/>
          </a:xfrm>
          <a:prstGeom prst="rect">
            <a:avLst/>
          </a:prstGeom>
        </p:spPr>
        <p:txBody>
          <a:bodyPr/>
          <a:lstStyle/>
          <a:p>
            <a:endParaRPr lang="en-US"/>
          </a:p>
        </p:txBody>
      </p:sp>
      <p:sp>
        <p:nvSpPr>
          <p:cNvPr id="4" name="Slide Number Placeholder 3"/>
          <p:cNvSpPr>
            <a:spLocks noGrp="1"/>
          </p:cNvSpPr>
          <p:nvPr>
            <p:ph type="sldNum" sz="quarter" idx="12"/>
          </p:nvPr>
        </p:nvSpPr>
        <p:spPr>
          <a:xfrm>
            <a:off x="5689600" y="6324600"/>
            <a:ext cx="812800" cy="441324"/>
          </a:xfrm>
          <a:prstGeom prst="rect">
            <a:avLst/>
          </a:prstGeom>
        </p:spPr>
        <p:txBody>
          <a:bodyPr/>
          <a:lstStyle>
            <a:lvl1pPr>
              <a:defRPr>
                <a:solidFill>
                  <a:srgbClr val="FFFFFF"/>
                </a:solidFill>
              </a:defRPr>
            </a:lvl1pPr>
          </a:lstStyle>
          <a:p>
            <a:fld id="{C14D4B90-3B31-EE4B-AB1E-0706EDB2CDCB}" type="slidenum">
              <a:rPr lang="en-US" smtClean="0"/>
              <a:pPr/>
              <a:t>‹#›</a:t>
            </a:fld>
            <a:endParaRPr lang="en-US"/>
          </a:p>
        </p:txBody>
      </p:sp>
    </p:spTree>
    <p:extLst>
      <p:ext uri="{BB962C8B-B14F-4D97-AF65-F5344CB8AC3E}">
        <p14:creationId xmlns:p14="http://schemas.microsoft.com/office/powerpoint/2010/main" val="1534930704"/>
      </p:ext>
    </p:extLst>
  </p:cSld>
  <p:clrMapOvr>
    <a:masterClrMapping/>
  </p:clrMapOvr>
  <p:transition spd="med">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9" name="Rectangle 18"/>
          <p:cNvSpPr>
            <a:spLocks noChangeArrowheads="1"/>
          </p:cNvSpPr>
          <p:nvPr/>
        </p:nvSpPr>
        <p:spPr bwMode="auto">
          <a:xfrm>
            <a:off x="203200" y="152400"/>
            <a:ext cx="11777472"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5" name="Rectangle 14"/>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0" y="0"/>
            <a:ext cx="12192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3" name="Rectangle 12"/>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2" name="Title 1"/>
          <p:cNvSpPr>
            <a:spLocks noGrp="1"/>
          </p:cNvSpPr>
          <p:nvPr>
            <p:ph type="title"/>
          </p:nvPr>
        </p:nvSpPr>
        <p:spPr>
          <a:xfrm>
            <a:off x="508000" y="914400"/>
            <a:ext cx="3149600" cy="990600"/>
          </a:xfrm>
        </p:spPr>
        <p:txBody>
          <a:bodyPr anchor="b">
            <a:noAutofit/>
          </a:bodyPr>
          <a:lstStyle>
            <a:lvl1pPr algn="l">
              <a:buNone/>
              <a:defRPr sz="2200" b="1">
                <a:solidFill>
                  <a:srgbClr val="FFFFFF"/>
                </a:solidFill>
              </a:defRPr>
            </a:lvl1pPr>
          </a:lstStyle>
          <a:p>
            <a:r>
              <a:rPr kumimoji="0" lang="en-US"/>
              <a:t>Click to edit Master title style</a:t>
            </a:r>
          </a:p>
        </p:txBody>
      </p:sp>
      <p:sp>
        <p:nvSpPr>
          <p:cNvPr id="3" name="Text Placeholder 2"/>
          <p:cNvSpPr>
            <a:spLocks noGrp="1"/>
          </p:cNvSpPr>
          <p:nvPr>
            <p:ph type="body" idx="2"/>
          </p:nvPr>
        </p:nvSpPr>
        <p:spPr>
          <a:xfrm>
            <a:off x="508000" y="1981201"/>
            <a:ext cx="31496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8" name="Rectangle 7"/>
          <p:cNvSpPr>
            <a:spLocks noChangeArrowheads="1"/>
          </p:cNvSpPr>
          <p:nvPr/>
        </p:nvSpPr>
        <p:spPr bwMode="auto">
          <a:xfrm>
            <a:off x="203200" y="152400"/>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9" name="Straight Connector 8"/>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0" name="Content Placeholder 19"/>
          <p:cNvSpPr>
            <a:spLocks noGrp="1"/>
          </p:cNvSpPr>
          <p:nvPr>
            <p:ph sz="quarter" idx="1"/>
          </p:nvPr>
        </p:nvSpPr>
        <p:spPr>
          <a:xfrm>
            <a:off x="4165600" y="685800"/>
            <a:ext cx="7518400" cy="54102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0" name="Oval 9"/>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1" name="Oval 10"/>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lvl1pPr>
              <a:defRPr>
                <a:solidFill>
                  <a:schemeClr val="accent3">
                    <a:shade val="75000"/>
                  </a:schemeClr>
                </a:solidFill>
              </a:defRPr>
            </a:lvl1pPr>
          </a:lstStyle>
          <a:p>
            <a:fld id="{C14D4B90-3B31-EE4B-AB1E-0706EDB2CDCB}" type="slidenum">
              <a:rPr lang="en-US" smtClean="0"/>
              <a:pPr/>
              <a:t>‹#›</a:t>
            </a:fld>
            <a:endParaRPr lang="en-US"/>
          </a:p>
        </p:txBody>
      </p:sp>
      <p:sp>
        <p:nvSpPr>
          <p:cNvPr id="21" name="Rectangle 20"/>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21600" y="6404984"/>
            <a:ext cx="4059936" cy="365760"/>
          </a:xfrm>
          <a:prstGeom prst="rect">
            <a:avLst/>
          </a:prstGeom>
        </p:spPr>
        <p:txBody>
          <a:bodyPr/>
          <a:lstStyle/>
          <a:p>
            <a:fld id="{F853B7C1-FB8F-8B45-B41E-B159913B8BAD}" type="datetimeFigureOut">
              <a:rPr lang="en-US" smtClean="0"/>
              <a:pPr/>
              <a:t>12/2/24</a:t>
            </a:fld>
            <a:endParaRPr lang="en-US"/>
          </a:p>
        </p:txBody>
      </p:sp>
      <p:sp>
        <p:nvSpPr>
          <p:cNvPr id="6" name="Footer Placeholder 5"/>
          <p:cNvSpPr>
            <a:spLocks noGrp="1"/>
          </p:cNvSpPr>
          <p:nvPr>
            <p:ph type="ftr" sz="quarter" idx="11"/>
          </p:nvPr>
        </p:nvSpPr>
        <p:spPr>
          <a:xfrm>
            <a:off x="402336" y="6410848"/>
            <a:ext cx="4511040" cy="365760"/>
          </a:xfrm>
          <a:prstGeom prst="rect">
            <a:avLst/>
          </a:prstGeom>
        </p:spPr>
        <p:txBody>
          <a:bodyPr/>
          <a:lstStyle/>
          <a:p>
            <a:endParaRPr lang="en-US"/>
          </a:p>
        </p:txBody>
      </p:sp>
    </p:spTree>
    <p:extLst>
      <p:ext uri="{BB962C8B-B14F-4D97-AF65-F5344CB8AC3E}">
        <p14:creationId xmlns:p14="http://schemas.microsoft.com/office/powerpoint/2010/main" val="1164025906"/>
      </p:ext>
    </p:extLst>
  </p:cSld>
  <p:clrMapOvr>
    <a:masterClrMapping/>
  </p:clrMapOvr>
  <p:transition spd="med">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203200" y="533400"/>
            <a:ext cx="11777472"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19" name="Rectangle 18"/>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1198880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7" name="Rectangle 16"/>
          <p:cNvSpPr>
            <a:spLocks noChangeArrowheads="1"/>
          </p:cNvSpPr>
          <p:nvPr/>
        </p:nvSpPr>
        <p:spPr bwMode="white">
          <a:xfrm>
            <a:off x="0" y="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8" name="Rectangle 17"/>
          <p:cNvSpPr>
            <a:spLocks noChangeArrowheads="1"/>
          </p:cNvSpPr>
          <p:nvPr/>
        </p:nvSpPr>
        <p:spPr bwMode="white">
          <a:xfrm>
            <a:off x="0" y="0"/>
            <a:ext cx="2032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20" name="Rectangle 19"/>
          <p:cNvSpPr>
            <a:spLocks noChangeArrowheads="1"/>
          </p:cNvSpPr>
          <p:nvPr/>
        </p:nvSpPr>
        <p:spPr bwMode="auto">
          <a:xfrm>
            <a:off x="203200" y="152400"/>
            <a:ext cx="11777472"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p:nvPr/>
        </p:nvSpPr>
        <p:spPr>
          <a:xfrm>
            <a:off x="203200" y="609600"/>
            <a:ext cx="36576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5" name="Rectangle 14"/>
          <p:cNvSpPr>
            <a:spLocks noChangeArrowheads="1"/>
          </p:cNvSpPr>
          <p:nvPr/>
        </p:nvSpPr>
        <p:spPr bwMode="auto">
          <a:xfrm>
            <a:off x="203200" y="155448"/>
            <a:ext cx="11777472"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2" name="Oval 11"/>
          <p:cNvSpPr/>
          <p:nvPr/>
        </p:nvSpPr>
        <p:spPr>
          <a:xfrm>
            <a:off x="1727200" y="228600"/>
            <a:ext cx="8128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13" name="Oval 12"/>
          <p:cNvSpPr/>
          <p:nvPr/>
        </p:nvSpPr>
        <p:spPr>
          <a:xfrm>
            <a:off x="1853184" y="323088"/>
            <a:ext cx="560832"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sz="1800"/>
          </a:p>
        </p:txBody>
      </p:sp>
      <p:sp>
        <p:nvSpPr>
          <p:cNvPr id="7" name="Slide Number Placeholder 6"/>
          <p:cNvSpPr>
            <a:spLocks noGrp="1"/>
          </p:cNvSpPr>
          <p:nvPr>
            <p:ph type="sldNum" sz="quarter" idx="12"/>
          </p:nvPr>
        </p:nvSpPr>
        <p:spPr>
          <a:xfrm>
            <a:off x="1828800" y="312739"/>
            <a:ext cx="609600" cy="441325"/>
          </a:xfrm>
          <a:prstGeom prst="rect">
            <a:avLst/>
          </a:prstGeom>
        </p:spPr>
        <p:txBody>
          <a:bodyPr/>
          <a:lstStyle/>
          <a:p>
            <a:fld id="{C14D4B90-3B31-EE4B-AB1E-0706EDB2CDCB}" type="slidenum">
              <a:rPr lang="en-US" smtClean="0"/>
              <a:pPr/>
              <a:t>‹#›</a:t>
            </a:fld>
            <a:endParaRPr lang="en-US"/>
          </a:p>
        </p:txBody>
      </p:sp>
      <p:sp>
        <p:nvSpPr>
          <p:cNvPr id="2" name="Title 1"/>
          <p:cNvSpPr>
            <a:spLocks noGrp="1"/>
          </p:cNvSpPr>
          <p:nvPr>
            <p:ph type="title"/>
          </p:nvPr>
        </p:nvSpPr>
        <p:spPr>
          <a:xfrm>
            <a:off x="4000500" y="5029200"/>
            <a:ext cx="7823200" cy="1219200"/>
          </a:xfrm>
        </p:spPr>
        <p:txBody>
          <a:bodyPr anchor="t">
            <a:noAutofit/>
          </a:bodyPr>
          <a:lstStyle>
            <a:lvl1pPr algn="l">
              <a:buNone/>
              <a:defRPr sz="2400" b="1">
                <a:solidFill>
                  <a:schemeClr val="tx2"/>
                </a:solidFill>
              </a:defRPr>
            </a:lvl1pPr>
          </a:lstStyle>
          <a:p>
            <a:r>
              <a:rPr kumimoji="0" lang="en-US"/>
              <a:t>Click to edit Master title style</a:t>
            </a:r>
          </a:p>
        </p:txBody>
      </p:sp>
      <p:sp>
        <p:nvSpPr>
          <p:cNvPr id="3" name="Picture Placeholder 2"/>
          <p:cNvSpPr>
            <a:spLocks noGrp="1"/>
          </p:cNvSpPr>
          <p:nvPr>
            <p:ph type="pic" idx="1"/>
          </p:nvPr>
        </p:nvSpPr>
        <p:spPr>
          <a:xfrm>
            <a:off x="4000500" y="609600"/>
            <a:ext cx="7823200" cy="4267200"/>
          </a:xfrm>
        </p:spPr>
        <p:txBody>
          <a:bodyPr/>
          <a:lstStyle>
            <a:lvl1pPr marL="0" indent="0">
              <a:buNone/>
              <a:defRPr sz="3200"/>
            </a:lvl1pPr>
          </a:lstStyle>
          <a:p>
            <a:r>
              <a:rPr kumimoji="0" lang="en-US"/>
              <a:t>Click icon to add picture</a:t>
            </a:r>
            <a:endParaRPr kumimoji="0" lang="en-US" dirty="0"/>
          </a:p>
        </p:txBody>
      </p:sp>
      <p:sp>
        <p:nvSpPr>
          <p:cNvPr id="4" name="Text Placeholder 3"/>
          <p:cNvSpPr>
            <a:spLocks noGrp="1"/>
          </p:cNvSpPr>
          <p:nvPr>
            <p:ph type="body" sz="half" idx="2"/>
          </p:nvPr>
        </p:nvSpPr>
        <p:spPr>
          <a:xfrm>
            <a:off x="508000" y="990600"/>
            <a:ext cx="32512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22" name="Rectangle 21"/>
          <p:cNvSpPr>
            <a:spLocks noChangeArrowheads="1"/>
          </p:cNvSpPr>
          <p:nvPr/>
        </p:nvSpPr>
        <p:spPr bwMode="auto">
          <a:xfrm>
            <a:off x="199136" y="6388386"/>
            <a:ext cx="11777472"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5" name="Date Placeholder 4"/>
          <p:cNvSpPr>
            <a:spLocks noGrp="1"/>
          </p:cNvSpPr>
          <p:nvPr>
            <p:ph type="dt" sz="half" idx="10"/>
          </p:nvPr>
        </p:nvSpPr>
        <p:spPr>
          <a:xfrm>
            <a:off x="7717536" y="6404984"/>
            <a:ext cx="4059936" cy="365760"/>
          </a:xfrm>
          <a:prstGeom prst="rect">
            <a:avLst/>
          </a:prstGeom>
        </p:spPr>
        <p:txBody>
          <a:bodyPr/>
          <a:lstStyle/>
          <a:p>
            <a:fld id="{F853B7C1-FB8F-8B45-B41E-B159913B8BAD}" type="datetimeFigureOut">
              <a:rPr lang="en-US" smtClean="0"/>
              <a:pPr/>
              <a:t>12/2/24</a:t>
            </a:fld>
            <a:endParaRPr lang="en-US"/>
          </a:p>
        </p:txBody>
      </p:sp>
      <p:sp>
        <p:nvSpPr>
          <p:cNvPr id="6" name="Footer Placeholder 5"/>
          <p:cNvSpPr>
            <a:spLocks noGrp="1"/>
          </p:cNvSpPr>
          <p:nvPr>
            <p:ph type="ftr" sz="quarter" idx="11"/>
          </p:nvPr>
        </p:nvSpPr>
        <p:spPr>
          <a:xfrm>
            <a:off x="402336" y="6410848"/>
            <a:ext cx="4779264" cy="365760"/>
          </a:xfrm>
          <a:prstGeom prst="rect">
            <a:avLst/>
          </a:prstGeom>
        </p:spPr>
        <p:txBody>
          <a:bodyPr/>
          <a:lstStyle/>
          <a:p>
            <a:endParaRPr lang="en-US"/>
          </a:p>
        </p:txBody>
      </p:sp>
    </p:spTree>
    <p:extLst>
      <p:ext uri="{BB962C8B-B14F-4D97-AF65-F5344CB8AC3E}">
        <p14:creationId xmlns:p14="http://schemas.microsoft.com/office/powerpoint/2010/main" val="209545274"/>
      </p:ext>
    </p:extLst>
  </p:cSld>
  <p:clrMapOvr>
    <a:masterClrMapping/>
  </p:clrMapOvr>
  <p:transition spd="med">
    <p:random/>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12192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16" name="Rectangle 15"/>
          <p:cNvSpPr>
            <a:spLocks noChangeArrowheads="1"/>
          </p:cNvSpPr>
          <p:nvPr/>
        </p:nvSpPr>
        <p:spPr bwMode="white">
          <a:xfrm>
            <a:off x="46736" y="1"/>
            <a:ext cx="12192000" cy="1446276"/>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9" name="Rectangle 8"/>
          <p:cNvSpPr>
            <a:spLocks noChangeArrowheads="1"/>
          </p:cNvSpPr>
          <p:nvPr/>
        </p:nvSpPr>
        <p:spPr bwMode="auto">
          <a:xfrm>
            <a:off x="163187" y="5851236"/>
            <a:ext cx="11928279" cy="808589"/>
          </a:xfrm>
          <a:prstGeom prst="rect">
            <a:avLst/>
          </a:prstGeom>
          <a:solidFill>
            <a:srgbClr val="C00000"/>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sz="1800"/>
          </a:p>
        </p:txBody>
      </p:sp>
      <p:sp>
        <p:nvSpPr>
          <p:cNvPr id="8" name="Rectangle 7"/>
          <p:cNvSpPr>
            <a:spLocks noChangeArrowheads="1"/>
          </p:cNvSpPr>
          <p:nvPr/>
        </p:nvSpPr>
        <p:spPr bwMode="auto">
          <a:xfrm>
            <a:off x="188299" y="123238"/>
            <a:ext cx="11887200"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sz="1800" dirty="0"/>
          </a:p>
        </p:txBody>
      </p:sp>
      <p:sp>
        <p:nvSpPr>
          <p:cNvPr id="10" name="Straight Connector 9"/>
          <p:cNvSpPr>
            <a:spLocks noChangeShapeType="1"/>
          </p:cNvSpPr>
          <p:nvPr/>
        </p:nvSpPr>
        <p:spPr bwMode="auto">
          <a:xfrm>
            <a:off x="203200" y="1276743"/>
            <a:ext cx="1177747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sz="1800"/>
          </a:p>
        </p:txBody>
      </p:sp>
      <p:sp>
        <p:nvSpPr>
          <p:cNvPr id="22" name="Title Placeholder 21"/>
          <p:cNvSpPr>
            <a:spLocks noGrp="1"/>
          </p:cNvSpPr>
          <p:nvPr>
            <p:ph type="title"/>
          </p:nvPr>
        </p:nvSpPr>
        <p:spPr>
          <a:xfrm>
            <a:off x="273981" y="228600"/>
            <a:ext cx="11706691" cy="758952"/>
          </a:xfrm>
          <a:prstGeom prst="rect">
            <a:avLst/>
          </a:prstGeom>
        </p:spPr>
        <p:txBody>
          <a:bodyPr vert="horz" anchor="b">
            <a:normAutofit/>
          </a:bodyPr>
          <a:lstStyle/>
          <a:p>
            <a:r>
              <a:rPr kumimoji="0" lang="en-US" dirty="0"/>
              <a:t>Click to edit Master title style</a:t>
            </a:r>
          </a:p>
        </p:txBody>
      </p:sp>
      <p:sp>
        <p:nvSpPr>
          <p:cNvPr id="13" name="Text Placeholder 12"/>
          <p:cNvSpPr>
            <a:spLocks noGrp="1"/>
          </p:cNvSpPr>
          <p:nvPr>
            <p:ph type="body" idx="1"/>
          </p:nvPr>
        </p:nvSpPr>
        <p:spPr>
          <a:xfrm>
            <a:off x="273981" y="1560129"/>
            <a:ext cx="11706691" cy="4401909"/>
          </a:xfrm>
          <a:prstGeom prst="rect">
            <a:avLst/>
          </a:prstGeom>
        </p:spPr>
        <p:txBody>
          <a:bodyPr vert="horz">
            <a:normAutofit/>
          </a:bodyPr>
          <a:lstStyle/>
          <a:p>
            <a:pPr lvl="0" eaLnBrk="1" latinLnBrk="0" hangingPunct="1"/>
            <a:r>
              <a:rPr kumimoji="0" lang="en-US" dirty="0"/>
              <a:t>Click to 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pic>
        <p:nvPicPr>
          <p:cNvPr id="20" name="Picture 19"/>
          <p:cNvPicPr>
            <a:picLocks noChangeAspect="1"/>
          </p:cNvPicPr>
          <p:nvPr userDrawn="1"/>
        </p:nvPicPr>
        <p:blipFill>
          <a:blip r:embed="rId13"/>
          <a:stretch>
            <a:fillRect/>
          </a:stretch>
        </p:blipFill>
        <p:spPr>
          <a:xfrm>
            <a:off x="203200" y="5925961"/>
            <a:ext cx="878848" cy="659136"/>
          </a:xfrm>
          <a:prstGeom prst="rect">
            <a:avLst/>
          </a:prstGeom>
        </p:spPr>
      </p:pic>
      <p:sp>
        <p:nvSpPr>
          <p:cNvPr id="21" name="TextBox 20"/>
          <p:cNvSpPr txBox="1"/>
          <p:nvPr userDrawn="1"/>
        </p:nvSpPr>
        <p:spPr>
          <a:xfrm>
            <a:off x="1223611" y="6030112"/>
            <a:ext cx="10851888"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solidFill>
                  <a:schemeClr val="bg1">
                    <a:lumMod val="10000"/>
                    <a:lumOff val="90000"/>
                  </a:schemeClr>
                </a:solidFill>
                <a:latin typeface="+mj-lt"/>
                <a:cs typeface="Fjallaone"/>
              </a:rPr>
              <a:t>VISIT OUR WEB SITE AT </a:t>
            </a:r>
            <a:r>
              <a:rPr lang="en-US" sz="1400" spc="100" dirty="0">
                <a:solidFill>
                  <a:srgbClr val="EBE5C1"/>
                </a:solidFill>
                <a:latin typeface="+mj-lt"/>
                <a:cs typeface="Fjallaone"/>
              </a:rPr>
              <a:t>WWW.NATIONALCOMPADRESNETWORK.COM</a:t>
            </a:r>
            <a:r>
              <a:rPr lang="en-US" sz="1400" dirty="0">
                <a:solidFill>
                  <a:srgbClr val="EBE5C1"/>
                </a:solidFill>
                <a:latin typeface="+mj-lt"/>
                <a:cs typeface="Fjallaone"/>
              </a:rPr>
              <a:t> </a:t>
            </a:r>
            <a:r>
              <a:rPr lang="en-US" sz="1400" dirty="0">
                <a:latin typeface="+mj-lt"/>
                <a:cs typeface="Fjallaone"/>
              </a:rPr>
              <a:t>•</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1400" dirty="0">
                <a:latin typeface="+mj-lt"/>
                <a:cs typeface="Fjallaone"/>
              </a:rPr>
              <a:t> </a:t>
            </a:r>
            <a:r>
              <a:rPr lang="en-US" sz="1400" dirty="0">
                <a:solidFill>
                  <a:schemeClr val="bg1">
                    <a:lumMod val="10000"/>
                    <a:lumOff val="90000"/>
                  </a:schemeClr>
                </a:solidFill>
                <a:latin typeface="+mj-lt"/>
                <a:cs typeface="Fjallaone"/>
              </a:rPr>
              <a:t>FOLLOW US ON </a:t>
            </a:r>
            <a:r>
              <a:rPr lang="en-US" sz="1400" dirty="0" err="1">
                <a:solidFill>
                  <a:srgbClr val="EBE5C1"/>
                </a:solidFill>
                <a:latin typeface="+mj-lt"/>
                <a:cs typeface="Fjallaone"/>
              </a:rPr>
              <a:t>www.facebook.com</a:t>
            </a:r>
            <a:r>
              <a:rPr lang="en-US" sz="1400" dirty="0">
                <a:solidFill>
                  <a:srgbClr val="EBE5C1"/>
                </a:solidFill>
                <a:latin typeface="+mj-lt"/>
                <a:cs typeface="Fjallaone"/>
              </a:rPr>
              <a:t> , Instagram (@</a:t>
            </a:r>
            <a:r>
              <a:rPr lang="en-US" sz="1400" dirty="0" err="1">
                <a:solidFill>
                  <a:srgbClr val="EBE5C1"/>
                </a:solidFill>
                <a:latin typeface="+mj-lt"/>
                <a:cs typeface="Fjallaone"/>
              </a:rPr>
              <a:t>la.cultura.cura</a:t>
            </a:r>
            <a:r>
              <a:rPr lang="en-US" sz="1400" dirty="0">
                <a:solidFill>
                  <a:srgbClr val="EBE5C1"/>
                </a:solidFill>
                <a:latin typeface="+mj-lt"/>
                <a:cs typeface="Fjallaone"/>
              </a:rPr>
              <a:t>), and Twitter (@</a:t>
            </a:r>
            <a:r>
              <a:rPr lang="en-US" sz="1400" dirty="0" err="1">
                <a:solidFill>
                  <a:srgbClr val="EBE5C1"/>
                </a:solidFill>
                <a:latin typeface="+mj-lt"/>
                <a:cs typeface="Fjallaone"/>
              </a:rPr>
              <a:t>laculturacura</a:t>
            </a:r>
            <a:r>
              <a:rPr lang="en-US" sz="1400" dirty="0">
                <a:solidFill>
                  <a:srgbClr val="EBE5C1"/>
                </a:solidFill>
                <a:latin typeface="+mj-lt"/>
                <a:cs typeface="Fjallaone"/>
              </a:rPr>
              <a:t>)</a:t>
            </a:r>
          </a:p>
          <a:p>
            <a:pPr algn="ctr"/>
            <a:endParaRPr lang="en-US" sz="1400" dirty="0">
              <a:latin typeface="Fjallaone"/>
              <a:cs typeface="Fjallaone"/>
            </a:endParaRPr>
          </a:p>
        </p:txBody>
      </p:sp>
      <p:pic>
        <p:nvPicPr>
          <p:cNvPr id="4" name="Picture 3">
            <a:extLst>
              <a:ext uri="{FF2B5EF4-FFF2-40B4-BE49-F238E27FC236}">
                <a16:creationId xmlns:a16="http://schemas.microsoft.com/office/drawing/2014/main" id="{6E1A8FE4-D654-5247-BBD6-E81168A8C0A1}"/>
              </a:ext>
            </a:extLst>
          </p:cNvPr>
          <p:cNvPicPr>
            <a:picLocks noChangeAspect="1"/>
          </p:cNvPicPr>
          <p:nvPr userDrawn="1"/>
        </p:nvPicPr>
        <p:blipFill>
          <a:blip r:embed="rId14"/>
          <a:stretch>
            <a:fillRect/>
          </a:stretch>
        </p:blipFill>
        <p:spPr>
          <a:xfrm>
            <a:off x="188298" y="1072007"/>
            <a:ext cx="11903167" cy="457200"/>
          </a:xfrm>
          <a:prstGeom prst="rect">
            <a:avLst/>
          </a:prstGeom>
          <a:ln w="38100">
            <a:solidFill>
              <a:schemeClr val="accent1"/>
            </a:solidFill>
          </a:ln>
        </p:spPr>
      </p:pic>
    </p:spTree>
    <p:extLst>
      <p:ext uri="{BB962C8B-B14F-4D97-AF65-F5344CB8AC3E}">
        <p14:creationId xmlns:p14="http://schemas.microsoft.com/office/powerpoint/2010/main" val="32023626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p:random/>
  </p:transition>
  <p:txStyles>
    <p:titleStyle>
      <a:lvl1pPr algn="ctr" rtl="0" eaLnBrk="1" latinLnBrk="0" hangingPunct="1">
        <a:spcBef>
          <a:spcPct val="0"/>
        </a:spcBef>
        <a:buNone/>
        <a:defRPr kumimoji="0" sz="3300" kern="1200">
          <a:solidFill>
            <a:schemeClr val="accent4">
              <a:lumMod val="50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pitchFamily="2" charset="2"/>
        <a:buChar char="v"/>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4">
              <a:lumMod val="50000"/>
            </a:schemeClr>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rgbClr val="FF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D21311F4-F5C8-424C-875A-D66DBD8518EC}"/>
              </a:ext>
            </a:extLst>
          </p:cNvPr>
          <p:cNvSpPr txBox="1">
            <a:spLocks/>
          </p:cNvSpPr>
          <p:nvPr/>
        </p:nvSpPr>
        <p:spPr>
          <a:xfrm>
            <a:off x="140677" y="149631"/>
            <a:ext cx="12004430" cy="1463041"/>
          </a:xfrm>
          <a:prstGeom prst="rect">
            <a:avLst/>
          </a:prstGeom>
          <a:solidFill>
            <a:schemeClr val="accent1"/>
          </a:solidFill>
        </p:spPr>
        <p:txBody>
          <a:bodyPr vert="horz" anchor="b">
            <a:normAutofit fontScale="82500" lnSpcReduction="100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algn="ctr"/>
            <a:r>
              <a:rPr lang="en-US" sz="5400" b="1" dirty="0">
                <a:solidFill>
                  <a:schemeClr val="bg1">
                    <a:lumMod val="10000"/>
                    <a:lumOff val="90000"/>
                  </a:schemeClr>
                </a:solidFill>
                <a:latin typeface="Goudy Old Style" panose="02020502050305020303" pitchFamily="18" charset="77"/>
              </a:rPr>
              <a:t>“The Role &amp; Responsibility of  Men </a:t>
            </a:r>
          </a:p>
          <a:p>
            <a:pPr algn="ctr"/>
            <a:r>
              <a:rPr lang="en-US" sz="5400" b="1" dirty="0">
                <a:solidFill>
                  <a:schemeClr val="bg1">
                    <a:lumMod val="10000"/>
                    <a:lumOff val="90000"/>
                  </a:schemeClr>
                </a:solidFill>
                <a:latin typeface="Goudy Old Style" panose="02020502050305020303" pitchFamily="18" charset="77"/>
              </a:rPr>
              <a:t>in the prevention of intimate partner violence”</a:t>
            </a:r>
          </a:p>
        </p:txBody>
      </p:sp>
      <p:sp>
        <p:nvSpPr>
          <p:cNvPr id="2" name="TextBox 1">
            <a:extLst>
              <a:ext uri="{FF2B5EF4-FFF2-40B4-BE49-F238E27FC236}">
                <a16:creationId xmlns:a16="http://schemas.microsoft.com/office/drawing/2014/main" id="{F3AF56F7-0458-6CCD-A893-EFAF0E769E8A}"/>
              </a:ext>
            </a:extLst>
          </p:cNvPr>
          <p:cNvSpPr txBox="1"/>
          <p:nvPr/>
        </p:nvSpPr>
        <p:spPr>
          <a:xfrm>
            <a:off x="140677" y="1636118"/>
            <a:ext cx="11980986" cy="4154984"/>
          </a:xfrm>
          <a:prstGeom prst="rect">
            <a:avLst/>
          </a:prstGeom>
          <a:solidFill>
            <a:srgbClr val="462E0C"/>
          </a:solidFill>
        </p:spPr>
        <p:txBody>
          <a:bodyPr wrap="square" rtlCol="0">
            <a:spAutoFit/>
          </a:bodyPr>
          <a:lstStyle/>
          <a:p>
            <a:pPr algn="ctr"/>
            <a:endParaRPr lang="en-US" sz="4000" b="1" dirty="0">
              <a:solidFill>
                <a:srgbClr val="FFFFFF"/>
              </a:solidFill>
              <a:latin typeface="Goudy Old Style" panose="02020502050305020303" pitchFamily="18" charset="77"/>
            </a:endParaRPr>
          </a:p>
          <a:p>
            <a:pPr algn="ctr"/>
            <a:r>
              <a:rPr lang="en-US" sz="4000" b="1" dirty="0">
                <a:solidFill>
                  <a:srgbClr val="FFFFFF"/>
                </a:solidFill>
                <a:latin typeface="Goudy Old Style" panose="02020502050305020303" pitchFamily="18" charset="77"/>
              </a:rPr>
              <a:t>Engaging Men </a:t>
            </a:r>
          </a:p>
          <a:p>
            <a:endParaRPr lang="en-US" dirty="0">
              <a:solidFill>
                <a:srgbClr val="FFFFFF"/>
              </a:solidFill>
            </a:endParaRPr>
          </a:p>
          <a:p>
            <a:endParaRPr lang="en-US" dirty="0">
              <a:solidFill>
                <a:srgbClr val="FFFFFF"/>
              </a:solidFill>
            </a:endParaRPr>
          </a:p>
          <a:p>
            <a:endParaRPr lang="en-US" dirty="0">
              <a:solidFill>
                <a:srgbClr val="FFFFFF"/>
              </a:solidFill>
            </a:endParaRPr>
          </a:p>
          <a:p>
            <a:pPr algn="ctr"/>
            <a:r>
              <a:rPr lang="en-US" sz="3200" dirty="0">
                <a:solidFill>
                  <a:srgbClr val="FFFFFF"/>
                </a:solidFill>
              </a:rPr>
              <a:t>New Grantee Orientation: </a:t>
            </a:r>
          </a:p>
          <a:p>
            <a:pPr algn="ctr"/>
            <a:r>
              <a:rPr lang="en-US" sz="3200" dirty="0">
                <a:solidFill>
                  <a:srgbClr val="FFFFFF"/>
                </a:solidFill>
              </a:rPr>
              <a:t>Using the Basics to Shift Paradigms</a:t>
            </a:r>
          </a:p>
          <a:p>
            <a:pPr algn="ctr"/>
            <a:r>
              <a:rPr lang="en-US" sz="3000" dirty="0">
                <a:solidFill>
                  <a:srgbClr val="FFFFFF"/>
                </a:solidFill>
              </a:rPr>
              <a:t>December 12, 2024 - San Diego, CA</a:t>
            </a:r>
          </a:p>
          <a:p>
            <a:pPr algn="ctr"/>
            <a:endParaRPr lang="en-US" dirty="0">
              <a:solidFill>
                <a:schemeClr val="tx1">
                  <a:lumMod val="50000"/>
                  <a:lumOff val="50000"/>
                </a:schemeClr>
              </a:solidFill>
            </a:endParaRPr>
          </a:p>
          <a:p>
            <a:endParaRPr lang="en-US" dirty="0">
              <a:solidFill>
                <a:schemeClr val="tx1">
                  <a:lumMod val="50000"/>
                  <a:lumOff val="50000"/>
                </a:schemeClr>
              </a:solidFill>
            </a:endParaRPr>
          </a:p>
        </p:txBody>
      </p:sp>
      <p:pic>
        <p:nvPicPr>
          <p:cNvPr id="4" name="Picture 3" descr="A yellow figure with a star in the air&#10;&#10;Description automatically generated">
            <a:extLst>
              <a:ext uri="{FF2B5EF4-FFF2-40B4-BE49-F238E27FC236}">
                <a16:creationId xmlns:a16="http://schemas.microsoft.com/office/drawing/2014/main" id="{2CB5D0DD-48B1-9991-4476-7C2DC2CB4D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8168" y="5847875"/>
            <a:ext cx="860494" cy="860494"/>
          </a:xfrm>
          <a:prstGeom prst="rect">
            <a:avLst/>
          </a:prstGeom>
        </p:spPr>
      </p:pic>
    </p:spTree>
    <p:extLst>
      <p:ext uri="{BB962C8B-B14F-4D97-AF65-F5344CB8AC3E}">
        <p14:creationId xmlns:p14="http://schemas.microsoft.com/office/powerpoint/2010/main" val="3444189411"/>
      </p:ext>
    </p:extLst>
  </p:cSld>
  <p:clrMapOvr>
    <a:masterClrMapping/>
  </p:clrMapOvr>
  <p:transition spd="med">
    <p:rand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D1FF3CF-54B8-705D-C30B-F434F743A1AE}"/>
              </a:ext>
            </a:extLst>
          </p:cNvPr>
          <p:cNvSpPr>
            <a:spLocks noGrp="1"/>
          </p:cNvSpPr>
          <p:nvPr>
            <p:ph sz="quarter" idx="1"/>
          </p:nvPr>
        </p:nvSpPr>
        <p:spPr>
          <a:xfrm>
            <a:off x="4429096" y="2175611"/>
            <a:ext cx="6356135" cy="3081713"/>
          </a:xfrm>
        </p:spPr>
        <p:txBody>
          <a:bodyPr>
            <a:normAutofit/>
          </a:bodyPr>
          <a:lstStyle/>
          <a:p>
            <a:pPr marL="0" indent="0" algn="ctr">
              <a:buNone/>
            </a:pPr>
            <a:r>
              <a:rPr lang="en-US" sz="3600" i="1" dirty="0"/>
              <a:t>True Manhood </a:t>
            </a:r>
          </a:p>
          <a:p>
            <a:pPr marL="0" indent="0" algn="ctr">
              <a:buNone/>
            </a:pPr>
            <a:r>
              <a:rPr lang="en-US" sz="3600" i="1" dirty="0"/>
              <a:t>is rooted First and Foremost </a:t>
            </a:r>
          </a:p>
          <a:p>
            <a:pPr marL="0" indent="0" algn="ctr">
              <a:buNone/>
            </a:pPr>
            <a:r>
              <a:rPr lang="en-US" sz="3600" i="1" dirty="0"/>
              <a:t>in the Respect of Women, </a:t>
            </a:r>
          </a:p>
          <a:p>
            <a:pPr marL="0" indent="0" algn="ctr">
              <a:buNone/>
            </a:pPr>
            <a:r>
              <a:rPr lang="en-US" sz="3600" i="1" dirty="0"/>
              <a:t>Children, and All Our Relations</a:t>
            </a:r>
          </a:p>
        </p:txBody>
      </p:sp>
      <p:sp>
        <p:nvSpPr>
          <p:cNvPr id="4" name="Title 2">
            <a:extLst>
              <a:ext uri="{FF2B5EF4-FFF2-40B4-BE49-F238E27FC236}">
                <a16:creationId xmlns:a16="http://schemas.microsoft.com/office/drawing/2014/main" id="{F9CA4743-A4E1-C6A1-674E-982CA88A6BC8}"/>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r>
              <a:rPr lang="en-US" sz="4400" b="1" dirty="0">
                <a:solidFill>
                  <a:schemeClr val="accent5"/>
                </a:solidFill>
                <a:latin typeface="Goudy Old Style" panose="02020502050305020303" pitchFamily="18" charset="77"/>
              </a:rPr>
              <a:t>Reclaiming the Narrative</a:t>
            </a:r>
            <a:endParaRPr lang="en-US" sz="4400" dirty="0">
              <a:solidFill>
                <a:schemeClr val="accent5"/>
              </a:solidFill>
            </a:endParaRPr>
          </a:p>
        </p:txBody>
      </p:sp>
      <p:pic>
        <p:nvPicPr>
          <p:cNvPr id="3" name="Picture 2">
            <a:extLst>
              <a:ext uri="{FF2B5EF4-FFF2-40B4-BE49-F238E27FC236}">
                <a16:creationId xmlns:a16="http://schemas.microsoft.com/office/drawing/2014/main" id="{10E379A5-9F55-FA62-B75F-DEAFEEFF023D}"/>
              </a:ext>
            </a:extLst>
          </p:cNvPr>
          <p:cNvPicPr>
            <a:picLocks noChangeAspect="1"/>
          </p:cNvPicPr>
          <p:nvPr/>
        </p:nvPicPr>
        <p:blipFill rotWithShape="1">
          <a:blip r:embed="rId2"/>
          <a:srcRect l="17299" t="5762" r="13127" b="23652"/>
          <a:stretch/>
        </p:blipFill>
        <p:spPr>
          <a:xfrm>
            <a:off x="890954" y="1988040"/>
            <a:ext cx="3305908" cy="3503744"/>
          </a:xfrm>
          <a:prstGeom prst="rect">
            <a:avLst/>
          </a:prstGeom>
        </p:spPr>
      </p:pic>
    </p:spTree>
    <p:extLst>
      <p:ext uri="{BB962C8B-B14F-4D97-AF65-F5344CB8AC3E}">
        <p14:creationId xmlns:p14="http://schemas.microsoft.com/office/powerpoint/2010/main" val="4014794460"/>
      </p:ext>
    </p:extLst>
  </p:cSld>
  <p:clrMapOvr>
    <a:masterClrMapping/>
  </p:clrMapOvr>
  <p:transition spd="med">
    <p:random/>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844824C-940C-2726-3F3D-A7025A841403}"/>
              </a:ext>
            </a:extLst>
          </p:cNvPr>
          <p:cNvSpPr>
            <a:spLocks noGrp="1"/>
          </p:cNvSpPr>
          <p:nvPr>
            <p:ph sz="quarter" idx="1"/>
          </p:nvPr>
        </p:nvSpPr>
        <p:spPr>
          <a:xfrm>
            <a:off x="807692" y="2743201"/>
            <a:ext cx="10951756" cy="2415415"/>
          </a:xfrm>
        </p:spPr>
        <p:txBody>
          <a:bodyPr>
            <a:normAutofit/>
          </a:bodyPr>
          <a:lstStyle/>
          <a:p>
            <a:pPr>
              <a:spcBef>
                <a:spcPts val="24"/>
              </a:spcBef>
            </a:pPr>
            <a:r>
              <a:rPr lang="en-US" sz="2300" kern="0" dirty="0">
                <a:ea typeface="Times New Roman" panose="02020603050405020304" pitchFamily="18" charset="0"/>
                <a:cs typeface="Calibri" panose="020F0502020204030204" pitchFamily="34" charset="0"/>
              </a:rPr>
              <a:t>I</a:t>
            </a:r>
            <a:r>
              <a:rPr lang="en-US" sz="2300" kern="0" dirty="0">
                <a:effectLst/>
                <a:ea typeface="Times New Roman" panose="02020603050405020304" pitchFamily="18" charset="0"/>
                <a:cs typeface="Calibri" panose="020F0502020204030204" pitchFamily="34" charset="0"/>
              </a:rPr>
              <a:t>t is important that men continue to make public and demonstrate their support for women,  children and other men affected by intimate , interpersonal, family and domestic violence.</a:t>
            </a:r>
          </a:p>
          <a:p>
            <a:pPr>
              <a:spcBef>
                <a:spcPts val="24"/>
              </a:spcBef>
            </a:pPr>
            <a:r>
              <a:rPr lang="en-US" sz="2300" kern="100" dirty="0">
                <a:effectLst/>
                <a:ea typeface="Calibri" panose="020F0502020204030204" pitchFamily="34" charset="0"/>
                <a:cs typeface="Times New Roman" panose="02020603050405020304" pitchFamily="18" charset="0"/>
              </a:rPr>
              <a:t>Be involved  - Men can play a role as allies and advocates against violence</a:t>
            </a:r>
          </a:p>
          <a:p>
            <a:pPr>
              <a:spcBef>
                <a:spcPts val="24"/>
              </a:spcBef>
            </a:pPr>
            <a:r>
              <a:rPr lang="en-US" sz="2300" kern="100" dirty="0">
                <a:cs typeface="Times New Roman" panose="02020603050405020304" pitchFamily="18" charset="0"/>
              </a:rPr>
              <a:t>Men can be </a:t>
            </a:r>
            <a:r>
              <a:rPr lang="en-US" sz="2300" dirty="0"/>
              <a:t>positive role models</a:t>
            </a:r>
          </a:p>
          <a:p>
            <a:pPr>
              <a:spcBef>
                <a:spcPts val="24"/>
              </a:spcBef>
            </a:pPr>
            <a:r>
              <a:rPr lang="en-US" sz="2300" dirty="0">
                <a:effectLst/>
              </a:rPr>
              <a:t>Ensure that our relationships are free of violence and rooted in the values of</a:t>
            </a:r>
            <a:endParaRPr lang="en-US" sz="2300" kern="100" dirty="0">
              <a:effectLst/>
              <a:ea typeface="Calibri" panose="020F0502020204030204" pitchFamily="34" charset="0"/>
              <a:cs typeface="Times New Roman" panose="02020603050405020304" pitchFamily="18" charset="0"/>
            </a:endParaRPr>
          </a:p>
          <a:p>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8" name="Title 2">
            <a:extLst>
              <a:ext uri="{FF2B5EF4-FFF2-40B4-BE49-F238E27FC236}">
                <a16:creationId xmlns:a16="http://schemas.microsoft.com/office/drawing/2014/main" id="{0B72B665-E76D-A3DA-2279-F93BC159BDCD}"/>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Role of Men </a:t>
            </a:r>
            <a:endParaRPr lang="en-US" sz="4400" dirty="0">
              <a:solidFill>
                <a:schemeClr val="accent5"/>
              </a:solidFill>
            </a:endParaRPr>
          </a:p>
        </p:txBody>
      </p:sp>
      <p:sp>
        <p:nvSpPr>
          <p:cNvPr id="3" name="TextBox 2">
            <a:extLst>
              <a:ext uri="{FF2B5EF4-FFF2-40B4-BE49-F238E27FC236}">
                <a16:creationId xmlns:a16="http://schemas.microsoft.com/office/drawing/2014/main" id="{C74917EC-FC36-A9C3-122B-F69BEBF9718E}"/>
              </a:ext>
            </a:extLst>
          </p:cNvPr>
          <p:cNvSpPr txBox="1"/>
          <p:nvPr/>
        </p:nvSpPr>
        <p:spPr>
          <a:xfrm>
            <a:off x="338772" y="1746276"/>
            <a:ext cx="10951756" cy="830997"/>
          </a:xfrm>
          <a:prstGeom prst="rect">
            <a:avLst/>
          </a:prstGeom>
          <a:noFill/>
        </p:spPr>
        <p:txBody>
          <a:bodyPr wrap="square" rtlCol="0">
            <a:spAutoFit/>
          </a:bodyPr>
          <a:lstStyle/>
          <a:p>
            <a:pPr algn="ctr"/>
            <a:r>
              <a:rPr lang="en-US" sz="2400" kern="0" dirty="0">
                <a:effectLst/>
                <a:latin typeface="+mj-lt"/>
                <a:ea typeface="Times New Roman" panose="02020603050405020304" pitchFamily="18" charset="0"/>
                <a:cs typeface="Calibri" panose="020F0502020204030204" pitchFamily="34" charset="0"/>
              </a:rPr>
              <a:t>Acknowledge that violence against Women &amp; Children and other Men</a:t>
            </a:r>
          </a:p>
          <a:p>
            <a:pPr algn="ctr"/>
            <a:r>
              <a:rPr lang="en-US" sz="2400" kern="0" dirty="0">
                <a:effectLst/>
                <a:latin typeface="+mj-lt"/>
                <a:ea typeface="Times New Roman" panose="02020603050405020304" pitchFamily="18" charset="0"/>
                <a:cs typeface="Calibri" panose="020F0502020204030204" pitchFamily="34" charset="0"/>
              </a:rPr>
              <a:t> is also a Men’s Issue</a:t>
            </a:r>
          </a:p>
        </p:txBody>
      </p:sp>
      <p:sp>
        <p:nvSpPr>
          <p:cNvPr id="4" name="TextBox 3">
            <a:extLst>
              <a:ext uri="{FF2B5EF4-FFF2-40B4-BE49-F238E27FC236}">
                <a16:creationId xmlns:a16="http://schemas.microsoft.com/office/drawing/2014/main" id="{CBA09339-F7C4-5F8A-7E5B-10E174CB2D7C}"/>
              </a:ext>
            </a:extLst>
          </p:cNvPr>
          <p:cNvSpPr txBox="1"/>
          <p:nvPr/>
        </p:nvSpPr>
        <p:spPr>
          <a:xfrm>
            <a:off x="3014034" y="4995498"/>
            <a:ext cx="7901354" cy="446276"/>
          </a:xfrm>
          <a:prstGeom prst="rect">
            <a:avLst/>
          </a:prstGeom>
          <a:noFill/>
        </p:spPr>
        <p:txBody>
          <a:bodyPr wrap="square" rtlCol="0">
            <a:spAutoFit/>
          </a:bodyPr>
          <a:lstStyle/>
          <a:p>
            <a:pPr>
              <a:spcBef>
                <a:spcPts val="24"/>
              </a:spcBef>
            </a:pPr>
            <a:r>
              <a:rPr lang="en-US" sz="2300" b="1" dirty="0">
                <a:effectLst/>
              </a:rPr>
              <a:t>RESPECT,  TRUST,  LOVE,  AND DIGNITY</a:t>
            </a:r>
            <a:endParaRPr lang="en-US" sz="2300" dirty="0"/>
          </a:p>
        </p:txBody>
      </p:sp>
    </p:spTree>
    <p:extLst>
      <p:ext uri="{BB962C8B-B14F-4D97-AF65-F5344CB8AC3E}">
        <p14:creationId xmlns:p14="http://schemas.microsoft.com/office/powerpoint/2010/main" val="1932265640"/>
      </p:ext>
    </p:extLst>
  </p:cSld>
  <p:clrMapOvr>
    <a:masterClrMapping/>
  </p:clrMapOvr>
  <p:transition spd="med">
    <p:random/>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DCC01FFC-0F4D-6265-8394-F378FEF3003F}"/>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How to engage Men and Boys  </a:t>
            </a:r>
            <a:endParaRPr lang="en-US" sz="4400" dirty="0">
              <a:solidFill>
                <a:schemeClr val="accent5"/>
              </a:solidFill>
            </a:endParaRPr>
          </a:p>
        </p:txBody>
      </p:sp>
      <p:sp>
        <p:nvSpPr>
          <p:cNvPr id="7" name="Content Placeholder 1">
            <a:extLst>
              <a:ext uri="{FF2B5EF4-FFF2-40B4-BE49-F238E27FC236}">
                <a16:creationId xmlns:a16="http://schemas.microsoft.com/office/drawing/2014/main" id="{D380D817-416D-7816-594D-351D12A8969C}"/>
              </a:ext>
            </a:extLst>
          </p:cNvPr>
          <p:cNvSpPr txBox="1">
            <a:spLocks/>
          </p:cNvSpPr>
          <p:nvPr/>
        </p:nvSpPr>
        <p:spPr>
          <a:xfrm>
            <a:off x="5459380" y="2160226"/>
            <a:ext cx="6310589" cy="3378494"/>
          </a:xfrm>
          <a:prstGeom prst="rect">
            <a:avLst/>
          </a:prstGeom>
        </p:spPr>
        <p:txBody>
          <a:bodyPr vert="horz">
            <a:normAutofit/>
          </a:bodyPr>
          <a:lstStyle>
            <a:lvl1pPr marL="274320" indent="-274320" algn="l" rtl="0" eaLnBrk="1" latinLnBrk="0" hangingPunct="1">
              <a:spcBef>
                <a:spcPct val="20000"/>
              </a:spcBef>
              <a:buClr>
                <a:schemeClr val="accent1"/>
              </a:buClr>
              <a:buSzPct val="85000"/>
              <a:buFont typeface="Wingdings" pitchFamily="2" charset="2"/>
              <a:buChar char="v"/>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4">
                    <a:lumMod val="50000"/>
                  </a:schemeClr>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rgbClr val="FF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r>
              <a:rPr lang="en-US" sz="2300" dirty="0"/>
              <a:t>Calling them in </a:t>
            </a:r>
          </a:p>
          <a:p>
            <a:r>
              <a:rPr lang="en-US" sz="2300" dirty="0"/>
              <a:t>By invitation</a:t>
            </a:r>
          </a:p>
          <a:p>
            <a:r>
              <a:rPr lang="en-US" sz="2300" dirty="0"/>
              <a:t>Inclusion </a:t>
            </a:r>
          </a:p>
          <a:p>
            <a:r>
              <a:rPr lang="en-US" sz="2300" dirty="0"/>
              <a:t>Acknowledge that men &amp; boys as can be allies </a:t>
            </a:r>
          </a:p>
          <a:p>
            <a:r>
              <a:rPr lang="en-US" sz="2300" dirty="0"/>
              <a:t>Shared responsibility</a:t>
            </a:r>
          </a:p>
          <a:p>
            <a:r>
              <a:rPr lang="en-US" sz="2300" dirty="0"/>
              <a:t>Reminding them that their support and active involvement is necessary</a:t>
            </a:r>
          </a:p>
          <a:p>
            <a:endParaRPr lang="en-US" dirty="0"/>
          </a:p>
          <a:p>
            <a:endParaRPr lang="en-US" dirty="0"/>
          </a:p>
        </p:txBody>
      </p:sp>
      <p:pic>
        <p:nvPicPr>
          <p:cNvPr id="3" name="Picture 2">
            <a:extLst>
              <a:ext uri="{FF2B5EF4-FFF2-40B4-BE49-F238E27FC236}">
                <a16:creationId xmlns:a16="http://schemas.microsoft.com/office/drawing/2014/main" id="{130D3965-E013-BC01-FDF7-816FE4C65514}"/>
              </a:ext>
            </a:extLst>
          </p:cNvPr>
          <p:cNvPicPr>
            <a:picLocks noChangeAspect="1"/>
          </p:cNvPicPr>
          <p:nvPr/>
        </p:nvPicPr>
        <p:blipFill>
          <a:blip r:embed="rId2"/>
          <a:stretch>
            <a:fillRect/>
          </a:stretch>
        </p:blipFill>
        <p:spPr>
          <a:xfrm>
            <a:off x="985716" y="2041405"/>
            <a:ext cx="3258038" cy="3378495"/>
          </a:xfrm>
          <a:prstGeom prst="rect">
            <a:avLst/>
          </a:prstGeom>
        </p:spPr>
      </p:pic>
    </p:spTree>
    <p:extLst>
      <p:ext uri="{BB962C8B-B14F-4D97-AF65-F5344CB8AC3E}">
        <p14:creationId xmlns:p14="http://schemas.microsoft.com/office/powerpoint/2010/main" val="3255587789"/>
      </p:ext>
    </p:extLst>
  </p:cSld>
  <p:clrMapOvr>
    <a:masterClrMapping/>
  </p:clrMapOvr>
  <p:transition spd="med">
    <p:random/>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0AD7B-D5C5-4C71-B846-4D4F4D031DBF}"/>
              </a:ext>
            </a:extLst>
          </p:cNvPr>
          <p:cNvSpPr>
            <a:spLocks noGrp="1"/>
          </p:cNvSpPr>
          <p:nvPr>
            <p:ph type="title"/>
          </p:nvPr>
        </p:nvSpPr>
        <p:spPr>
          <a:xfrm>
            <a:off x="240538" y="2296731"/>
            <a:ext cx="11710924" cy="758952"/>
          </a:xfrm>
        </p:spPr>
        <p:txBody>
          <a:bodyPr>
            <a:normAutofit fontScale="90000"/>
          </a:bodyPr>
          <a:lstStyle/>
          <a:p>
            <a:br>
              <a:rPr lang="en-US" sz="1800" b="0" i="0" dirty="0">
                <a:solidFill>
                  <a:srgbClr val="000000"/>
                </a:solidFill>
                <a:effectLst/>
                <a:latin typeface="Times"/>
              </a:rPr>
            </a:br>
            <a:endParaRPr lang="en-US" dirty="0"/>
          </a:p>
        </p:txBody>
      </p:sp>
      <p:sp>
        <p:nvSpPr>
          <p:cNvPr id="3" name="Content Placeholder 2">
            <a:extLst>
              <a:ext uri="{FF2B5EF4-FFF2-40B4-BE49-F238E27FC236}">
                <a16:creationId xmlns:a16="http://schemas.microsoft.com/office/drawing/2014/main" id="{EA03473D-0E8C-5765-5729-D44634774FD0}"/>
              </a:ext>
            </a:extLst>
          </p:cNvPr>
          <p:cNvSpPr>
            <a:spLocks noGrp="1"/>
          </p:cNvSpPr>
          <p:nvPr>
            <p:ph idx="1"/>
          </p:nvPr>
        </p:nvSpPr>
        <p:spPr>
          <a:xfrm>
            <a:off x="665018" y="2028666"/>
            <a:ext cx="9942021" cy="3645304"/>
          </a:xfrm>
        </p:spPr>
        <p:txBody>
          <a:bodyPr>
            <a:normAutofit/>
          </a:bodyPr>
          <a:lstStyle/>
          <a:p>
            <a:r>
              <a:rPr lang="en-US" dirty="0"/>
              <a:t>In-reach </a:t>
            </a:r>
          </a:p>
          <a:p>
            <a:r>
              <a:rPr lang="en-US" dirty="0"/>
              <a:t>Buy in from men within your organization</a:t>
            </a:r>
          </a:p>
          <a:p>
            <a:r>
              <a:rPr lang="en-US" dirty="0"/>
              <a:t>Champion </a:t>
            </a:r>
          </a:p>
          <a:p>
            <a:r>
              <a:rPr lang="en-US" dirty="0"/>
              <a:t>Outreach - partnerships, collaborations </a:t>
            </a:r>
          </a:p>
          <a:p>
            <a:r>
              <a:rPr lang="en-US" dirty="0"/>
              <a:t>Fatherhood programs</a:t>
            </a:r>
          </a:p>
          <a:p>
            <a:r>
              <a:rPr lang="en-US" dirty="0"/>
              <a:t>Youth Leadership programs</a:t>
            </a:r>
          </a:p>
          <a:p>
            <a:r>
              <a:rPr lang="en-US" dirty="0"/>
              <a:t>Community leaders </a:t>
            </a:r>
          </a:p>
          <a:p>
            <a:endParaRPr lang="en-US" dirty="0"/>
          </a:p>
          <a:p>
            <a:endParaRPr lang="en-US" dirty="0"/>
          </a:p>
        </p:txBody>
      </p:sp>
      <p:sp>
        <p:nvSpPr>
          <p:cNvPr id="4" name="Title 2">
            <a:extLst>
              <a:ext uri="{FF2B5EF4-FFF2-40B4-BE49-F238E27FC236}">
                <a16:creationId xmlns:a16="http://schemas.microsoft.com/office/drawing/2014/main" id="{33D6B219-CE26-237E-5CF7-21074F637170}"/>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How to find and collaborate with men</a:t>
            </a:r>
            <a:endParaRPr lang="en-US" sz="4400" dirty="0">
              <a:solidFill>
                <a:schemeClr val="accent5"/>
              </a:solidFill>
            </a:endParaRPr>
          </a:p>
        </p:txBody>
      </p:sp>
    </p:spTree>
    <p:extLst>
      <p:ext uri="{BB962C8B-B14F-4D97-AF65-F5344CB8AC3E}">
        <p14:creationId xmlns:p14="http://schemas.microsoft.com/office/powerpoint/2010/main" val="2790244688"/>
      </p:ext>
    </p:extLst>
  </p:cSld>
  <p:clrMapOvr>
    <a:masterClrMapping/>
  </p:clrMapOvr>
  <p:transition spd="med">
    <p:random/>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0D795B0-5658-5A26-B3FE-6EBD6E7C7FCC}"/>
              </a:ext>
            </a:extLst>
          </p:cNvPr>
          <p:cNvSpPr>
            <a:spLocks noGrp="1"/>
          </p:cNvSpPr>
          <p:nvPr>
            <p:ph idx="1"/>
          </p:nvPr>
        </p:nvSpPr>
        <p:spPr>
          <a:xfrm>
            <a:off x="4542626" y="2218953"/>
            <a:ext cx="7007536" cy="4247303"/>
          </a:xfrm>
        </p:spPr>
        <p:txBody>
          <a:bodyPr/>
          <a:lstStyle/>
          <a:p>
            <a:r>
              <a:rPr lang="en-US" dirty="0"/>
              <a:t>Create a safe space for discussion &amp; dialogue </a:t>
            </a:r>
          </a:p>
          <a:p>
            <a:r>
              <a:rPr lang="en-US" dirty="0"/>
              <a:t>Acknowledge that everyone at some point </a:t>
            </a:r>
          </a:p>
          <a:p>
            <a:pPr marL="0" indent="0">
              <a:buNone/>
            </a:pPr>
            <a:r>
              <a:rPr lang="en-US" dirty="0"/>
              <a:t>    in their life has been hurt</a:t>
            </a:r>
          </a:p>
          <a:p>
            <a:r>
              <a:rPr lang="en-US" dirty="0"/>
              <a:t>Contributed to or hurt someone else</a:t>
            </a:r>
          </a:p>
          <a:p>
            <a:r>
              <a:rPr lang="en-US" dirty="0"/>
              <a:t>Acknowledge the courage it take to share</a:t>
            </a:r>
          </a:p>
          <a:p>
            <a:r>
              <a:rPr lang="en-US" dirty="0"/>
              <a:t>Non blaming shaming approach</a:t>
            </a:r>
          </a:p>
          <a:p>
            <a:endParaRPr lang="en-US" dirty="0"/>
          </a:p>
          <a:p>
            <a:endParaRPr lang="en-US" dirty="0"/>
          </a:p>
        </p:txBody>
      </p:sp>
      <p:sp>
        <p:nvSpPr>
          <p:cNvPr id="4" name="Title 2">
            <a:extLst>
              <a:ext uri="{FF2B5EF4-FFF2-40B4-BE49-F238E27FC236}">
                <a16:creationId xmlns:a16="http://schemas.microsoft.com/office/drawing/2014/main" id="{20BB3DBF-995F-CD6D-DD63-C5C9C92A6230}"/>
              </a:ext>
            </a:extLst>
          </p:cNvPr>
          <p:cNvSpPr txBox="1">
            <a:spLocks/>
          </p:cNvSpPr>
          <p:nvPr/>
        </p:nvSpPr>
        <p:spPr>
          <a:xfrm>
            <a:off x="152400" y="28898"/>
            <a:ext cx="11887200" cy="925551"/>
          </a:xfrm>
          <a:prstGeom prst="rect">
            <a:avLst/>
          </a:prstGeom>
          <a:solidFill>
            <a:srgbClr val="BD0000"/>
          </a:solidFill>
        </p:spPr>
        <p:txBody>
          <a:bodyPr vert="horz" anchor="b">
            <a:normAutofit fontScale="75000" lnSpcReduction="200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How to encourage men and boys to disclose and participate without feeling judged</a:t>
            </a:r>
            <a:endParaRPr lang="en-US" sz="4400" dirty="0">
              <a:solidFill>
                <a:schemeClr val="accent5"/>
              </a:solidFill>
            </a:endParaRPr>
          </a:p>
        </p:txBody>
      </p:sp>
      <p:pic>
        <p:nvPicPr>
          <p:cNvPr id="6" name="Picture 5">
            <a:extLst>
              <a:ext uri="{FF2B5EF4-FFF2-40B4-BE49-F238E27FC236}">
                <a16:creationId xmlns:a16="http://schemas.microsoft.com/office/drawing/2014/main" id="{81C04936-EB41-8A6D-B55C-92B9A8F65064}"/>
              </a:ext>
            </a:extLst>
          </p:cNvPr>
          <p:cNvPicPr>
            <a:picLocks noChangeAspect="1"/>
          </p:cNvPicPr>
          <p:nvPr/>
        </p:nvPicPr>
        <p:blipFill>
          <a:blip r:embed="rId2"/>
          <a:stretch>
            <a:fillRect/>
          </a:stretch>
        </p:blipFill>
        <p:spPr>
          <a:xfrm>
            <a:off x="641839" y="1820371"/>
            <a:ext cx="3606869" cy="3619137"/>
          </a:xfrm>
          <a:prstGeom prst="rect">
            <a:avLst/>
          </a:prstGeom>
        </p:spPr>
      </p:pic>
    </p:spTree>
    <p:extLst>
      <p:ext uri="{BB962C8B-B14F-4D97-AF65-F5344CB8AC3E}">
        <p14:creationId xmlns:p14="http://schemas.microsoft.com/office/powerpoint/2010/main" val="3284160399"/>
      </p:ext>
    </p:extLst>
  </p:cSld>
  <p:clrMapOvr>
    <a:masterClrMapping/>
  </p:clrMapOvr>
  <p:transition spd="med">
    <p:random/>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7CFD8E0-9444-0342-B7B8-FB40885B9824}"/>
              </a:ext>
            </a:extLst>
          </p:cNvPr>
          <p:cNvSpPr/>
          <p:nvPr/>
        </p:nvSpPr>
        <p:spPr>
          <a:xfrm>
            <a:off x="6442137" y="1934321"/>
            <a:ext cx="4929246" cy="3203441"/>
          </a:xfrm>
          <a:prstGeom prst="rect">
            <a:avLst/>
          </a:prstGeom>
        </p:spPr>
        <p:txBody>
          <a:bodyPr wrap="square">
            <a:spAutoFit/>
          </a:bodyPr>
          <a:lstStyle/>
          <a:p>
            <a:pPr marL="274320" indent="-274320">
              <a:spcBef>
                <a:spcPct val="20000"/>
              </a:spcBef>
              <a:buClr>
                <a:srgbClr val="941100"/>
              </a:buClr>
              <a:buSzPct val="85000"/>
              <a:buFont typeface="Wingdings" pitchFamily="2" charset="2"/>
              <a:buChar char="v"/>
            </a:pPr>
            <a:r>
              <a:rPr lang="en-US" sz="2300" u="sng" dirty="0">
                <a:solidFill>
                  <a:srgbClr val="941100"/>
                </a:solidFill>
              </a:rPr>
              <a:t>YOUTH PLEDGE</a:t>
            </a:r>
          </a:p>
          <a:p>
            <a:pPr marL="463550" indent="-463550">
              <a:spcBef>
                <a:spcPts val="200"/>
              </a:spcBef>
              <a:buClr>
                <a:srgbClr val="941100"/>
              </a:buClr>
              <a:buSzPct val="85000"/>
            </a:pPr>
            <a:r>
              <a:rPr lang="en-US" sz="2200" dirty="0"/>
              <a:t>      - Be a person that understands that my most prized   possession is the value of my word and through my actions be true to my word.</a:t>
            </a:r>
            <a:endParaRPr lang="en-US" sz="2200" dirty="0">
              <a:solidFill>
                <a:srgbClr val="941100"/>
              </a:solidFill>
            </a:endParaRPr>
          </a:p>
          <a:p>
            <a:pPr marL="407988" indent="-407988">
              <a:spcBef>
                <a:spcPts val="300"/>
              </a:spcBef>
              <a:buClr>
                <a:srgbClr val="941100"/>
              </a:buClr>
              <a:buSzPct val="85000"/>
            </a:pPr>
            <a:r>
              <a:rPr lang="en-US" sz="2200" dirty="0"/>
              <a:t>        - Recognize that my identity as a young person is not about violence or taking advantage of others but of being caring and responsible.</a:t>
            </a:r>
          </a:p>
        </p:txBody>
      </p:sp>
      <p:sp>
        <p:nvSpPr>
          <p:cNvPr id="7" name="Rectangle 6">
            <a:extLst>
              <a:ext uri="{FF2B5EF4-FFF2-40B4-BE49-F238E27FC236}">
                <a16:creationId xmlns:a16="http://schemas.microsoft.com/office/drawing/2014/main" id="{71702A48-A594-2046-A55C-C619ABF27B57}"/>
              </a:ext>
            </a:extLst>
          </p:cNvPr>
          <p:cNvSpPr/>
          <p:nvPr/>
        </p:nvSpPr>
        <p:spPr>
          <a:xfrm>
            <a:off x="820617" y="1934321"/>
            <a:ext cx="4751895" cy="4034951"/>
          </a:xfrm>
          <a:prstGeom prst="rect">
            <a:avLst/>
          </a:prstGeom>
        </p:spPr>
        <p:txBody>
          <a:bodyPr wrap="square">
            <a:spAutoFit/>
          </a:bodyPr>
          <a:lstStyle/>
          <a:p>
            <a:pPr marL="274320" indent="-274320">
              <a:spcBef>
                <a:spcPct val="20000"/>
              </a:spcBef>
              <a:buClr>
                <a:srgbClr val="941100"/>
              </a:buClr>
              <a:buSzPct val="85000"/>
              <a:buFont typeface="Wingdings" pitchFamily="2" charset="2"/>
              <a:buChar char="v"/>
            </a:pPr>
            <a:r>
              <a:rPr lang="en-US" sz="2300" u="sng" dirty="0">
                <a:solidFill>
                  <a:srgbClr val="941100"/>
                </a:solidFill>
              </a:rPr>
              <a:t>FATHERHOOD PLEDGE</a:t>
            </a:r>
          </a:p>
          <a:p>
            <a:pPr marL="463550" indent="-463550">
              <a:spcBef>
                <a:spcPct val="20000"/>
              </a:spcBef>
              <a:buClr>
                <a:srgbClr val="941100"/>
              </a:buClr>
              <a:buSzPct val="85000"/>
            </a:pPr>
            <a:r>
              <a:rPr lang="en-US" dirty="0"/>
              <a:t>      </a:t>
            </a:r>
            <a:r>
              <a:rPr lang="en-US" sz="2200" dirty="0"/>
              <a:t>- Will demonstrate how to speak out against injustice and oppression even when it is more comfortable to be silent.</a:t>
            </a:r>
          </a:p>
          <a:p>
            <a:pPr marL="463550" indent="-463550">
              <a:spcBef>
                <a:spcPct val="20000"/>
              </a:spcBef>
              <a:buClr>
                <a:srgbClr val="941100"/>
              </a:buClr>
              <a:buSzPct val="85000"/>
            </a:pPr>
            <a:r>
              <a:rPr lang="en-US" sz="2200" dirty="0">
                <a:solidFill>
                  <a:srgbClr val="941100"/>
                </a:solidFill>
              </a:rPr>
              <a:t>        -  </a:t>
            </a:r>
            <a:r>
              <a:rPr lang="en-US" sz="2200" dirty="0"/>
              <a:t>Be a man that teaches children the value of being true to their word and reflects this value in his interactions with his children and all his relations.</a:t>
            </a:r>
          </a:p>
          <a:p>
            <a:pPr marL="463550" indent="-463550">
              <a:spcBef>
                <a:spcPct val="20000"/>
              </a:spcBef>
              <a:buClr>
                <a:srgbClr val="941100"/>
              </a:buClr>
              <a:buSzPct val="85000"/>
            </a:pPr>
            <a:r>
              <a:rPr lang="en-US" sz="2200" dirty="0"/>
              <a:t>   </a:t>
            </a:r>
            <a:endParaRPr lang="en-US" sz="2200" dirty="0">
              <a:solidFill>
                <a:srgbClr val="941100"/>
              </a:solidFill>
            </a:endParaRPr>
          </a:p>
        </p:txBody>
      </p:sp>
      <p:sp>
        <p:nvSpPr>
          <p:cNvPr id="2" name="Title 2">
            <a:extLst>
              <a:ext uri="{FF2B5EF4-FFF2-40B4-BE49-F238E27FC236}">
                <a16:creationId xmlns:a16="http://schemas.microsoft.com/office/drawing/2014/main" id="{34F3D9AD-F2C3-49C7-25B3-350E7531FE2C}"/>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Pledge for Fatherhood &amp; Male Responsibility </a:t>
            </a:r>
            <a:endParaRPr lang="en-US" sz="4400" dirty="0">
              <a:solidFill>
                <a:schemeClr val="accent5"/>
              </a:solidFill>
            </a:endParaRPr>
          </a:p>
        </p:txBody>
      </p:sp>
    </p:spTree>
    <p:extLst>
      <p:ext uri="{BB962C8B-B14F-4D97-AF65-F5344CB8AC3E}">
        <p14:creationId xmlns:p14="http://schemas.microsoft.com/office/powerpoint/2010/main" val="3630884721"/>
      </p:ext>
    </p:extLst>
  </p:cSld>
  <p:clrMapOvr>
    <a:masterClrMapping/>
  </p:clrMapOvr>
  <p:transition spd="med">
    <p:random/>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8367ADCC-2524-6848-A7D3-E91A0D3C1BAB}"/>
              </a:ext>
            </a:extLst>
          </p:cNvPr>
          <p:cNvPicPr>
            <a:picLocks noGrp="1" noChangeAspect="1"/>
          </p:cNvPicPr>
          <p:nvPr>
            <p:ph sz="quarter" idx="1"/>
          </p:nvPr>
        </p:nvPicPr>
        <p:blipFill>
          <a:blip r:embed="rId2">
            <a:alphaModFix/>
          </a:blip>
          <a:stretch>
            <a:fillRect/>
          </a:stretch>
        </p:blipFill>
        <p:spPr>
          <a:xfrm>
            <a:off x="2241550" y="1875692"/>
            <a:ext cx="7347927" cy="3649602"/>
          </a:xfrm>
        </p:spPr>
      </p:pic>
      <p:sp>
        <p:nvSpPr>
          <p:cNvPr id="2" name="Title 2">
            <a:extLst>
              <a:ext uri="{FF2B5EF4-FFF2-40B4-BE49-F238E27FC236}">
                <a16:creationId xmlns:a16="http://schemas.microsoft.com/office/drawing/2014/main" id="{A0D5C532-B50B-E82A-75F5-2D3B430854BF}"/>
              </a:ext>
            </a:extLst>
          </p:cNvPr>
          <p:cNvSpPr txBox="1">
            <a:spLocks/>
          </p:cNvSpPr>
          <p:nvPr/>
        </p:nvSpPr>
        <p:spPr>
          <a:xfrm>
            <a:off x="152400" y="219830"/>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a:cs typeface="Goudy Old Style"/>
              </a:rPr>
              <a:t>Questions/Reflections</a:t>
            </a:r>
            <a:endParaRPr lang="en-US" sz="4400" dirty="0">
              <a:solidFill>
                <a:schemeClr val="accent5"/>
              </a:solidFill>
            </a:endParaRPr>
          </a:p>
        </p:txBody>
      </p:sp>
    </p:spTree>
    <p:extLst>
      <p:ext uri="{BB962C8B-B14F-4D97-AF65-F5344CB8AC3E}">
        <p14:creationId xmlns:p14="http://schemas.microsoft.com/office/powerpoint/2010/main" val="48334441"/>
      </p:ext>
    </p:extLst>
  </p:cSld>
  <p:clrMapOvr>
    <a:masterClrMapping/>
  </p:clrMapOvr>
  <p:transition spd="med">
    <p:random/>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759808" y="1688224"/>
            <a:ext cx="7889631" cy="3695051"/>
          </a:xfrm>
        </p:spPr>
        <p:txBody>
          <a:bodyPr>
            <a:normAutofit/>
          </a:bodyPr>
          <a:lstStyle/>
          <a:p>
            <a:pPr algn="ctr">
              <a:buNone/>
            </a:pPr>
            <a:r>
              <a:rPr lang="en-US" sz="3300" b="1" dirty="0">
                <a:latin typeface="Cambria" charset="0"/>
              </a:rPr>
              <a:t>Contact Information </a:t>
            </a:r>
          </a:p>
          <a:p>
            <a:pPr algn="ctr">
              <a:buNone/>
            </a:pPr>
            <a:endParaRPr lang="en-US" sz="2400" b="1" dirty="0">
              <a:solidFill>
                <a:srgbClr val="000000"/>
              </a:solidFill>
              <a:latin typeface="Cambria" charset="0"/>
            </a:endParaRPr>
          </a:p>
          <a:p>
            <a:pPr algn="ctr">
              <a:buNone/>
            </a:pPr>
            <a:r>
              <a:rPr lang="en-US" sz="2400" b="1" dirty="0">
                <a:solidFill>
                  <a:srgbClr val="000000"/>
                </a:solidFill>
                <a:latin typeface="Cambria" charset="0"/>
              </a:rPr>
              <a:t>Jerry Tello</a:t>
            </a:r>
          </a:p>
          <a:p>
            <a:pPr algn="ctr">
              <a:buNone/>
            </a:pPr>
            <a:r>
              <a:rPr lang="en-US" sz="2400" b="1" dirty="0">
                <a:solidFill>
                  <a:srgbClr val="000000"/>
                </a:solidFill>
                <a:latin typeface="Cambria" charset="0"/>
              </a:rPr>
              <a:t>email</a:t>
            </a:r>
            <a:r>
              <a:rPr lang="en-US" sz="2400" b="1" dirty="0">
                <a:solidFill>
                  <a:srgbClr val="8C0102"/>
                </a:solidFill>
                <a:latin typeface="Cambria" charset="0"/>
              </a:rPr>
              <a:t>: tellojt@compadresnetwork.org</a:t>
            </a:r>
          </a:p>
          <a:p>
            <a:pPr algn="ctr">
              <a:buNone/>
            </a:pPr>
            <a:endParaRPr lang="en-US" sz="2400" b="1" dirty="0">
              <a:solidFill>
                <a:srgbClr val="000000"/>
              </a:solidFill>
              <a:latin typeface="Cambria" charset="0"/>
            </a:endParaRPr>
          </a:p>
          <a:p>
            <a:pPr algn="ctr">
              <a:buNone/>
            </a:pPr>
            <a:r>
              <a:rPr lang="en-US" sz="2400" b="1" dirty="0">
                <a:solidFill>
                  <a:srgbClr val="000000"/>
                </a:solidFill>
                <a:latin typeface="Cambria" charset="0"/>
              </a:rPr>
              <a:t>Osvaldo “Ozzie” Cruz</a:t>
            </a:r>
          </a:p>
          <a:p>
            <a:pPr algn="ctr">
              <a:buNone/>
            </a:pPr>
            <a:r>
              <a:rPr lang="en-US" sz="2400" b="1" dirty="0">
                <a:solidFill>
                  <a:srgbClr val="000000"/>
                </a:solidFill>
                <a:latin typeface="Cambria" charset="0"/>
              </a:rPr>
              <a:t>email: </a:t>
            </a:r>
            <a:r>
              <a:rPr lang="en-US" sz="2400" b="1" dirty="0">
                <a:solidFill>
                  <a:srgbClr val="8C0102"/>
                </a:solidFill>
                <a:latin typeface="Cambria" charset="0"/>
              </a:rPr>
              <a:t>ozzie.cruz@compadresnetwork.org </a:t>
            </a:r>
          </a:p>
          <a:p>
            <a:pPr algn="ctr">
              <a:buNone/>
            </a:pPr>
            <a:endParaRPr lang="en-US" sz="2000" b="1" dirty="0">
              <a:solidFill>
                <a:srgbClr val="000000"/>
              </a:solidFill>
              <a:latin typeface="Cambria" charset="0"/>
            </a:endParaRPr>
          </a:p>
        </p:txBody>
      </p:sp>
      <p:pic>
        <p:nvPicPr>
          <p:cNvPr id="2052" name="Picture 4">
            <a:extLst>
              <a:ext uri="{FF2B5EF4-FFF2-40B4-BE49-F238E27FC236}">
                <a16:creationId xmlns:a16="http://schemas.microsoft.com/office/drawing/2014/main" id="{1846434A-4D6E-D44B-B94A-9D655BF192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26768" y="2222164"/>
            <a:ext cx="2458927" cy="2413672"/>
          </a:xfrm>
          <a:prstGeom prst="rect">
            <a:avLst/>
          </a:prstGeom>
          <a:noFill/>
          <a:extLst>
            <a:ext uri="{909E8E84-426E-40DD-AFC4-6F175D3DCCD1}">
              <a14:hiddenFill xmlns:a14="http://schemas.microsoft.com/office/drawing/2010/main">
                <a:solidFill>
                  <a:srgbClr val="FFFFFF"/>
                </a:solidFill>
              </a14:hiddenFill>
            </a:ext>
          </a:extLst>
        </p:spPr>
      </p:pic>
      <p:sp>
        <p:nvSpPr>
          <p:cNvPr id="4" name="Title 2">
            <a:extLst>
              <a:ext uri="{FF2B5EF4-FFF2-40B4-BE49-F238E27FC236}">
                <a16:creationId xmlns:a16="http://schemas.microsoft.com/office/drawing/2014/main" id="{F286F4B7-9D48-89BC-EF1B-38958414B5F1}"/>
              </a:ext>
            </a:extLst>
          </p:cNvPr>
          <p:cNvSpPr txBox="1">
            <a:spLocks/>
          </p:cNvSpPr>
          <p:nvPr/>
        </p:nvSpPr>
        <p:spPr>
          <a:xfrm>
            <a:off x="152400" y="49947"/>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a:cs typeface="Goudy Old Style"/>
              </a:rPr>
              <a:t>					Thank You </a:t>
            </a:r>
            <a:endParaRPr lang="en-US" sz="4400" dirty="0">
              <a:solidFill>
                <a:schemeClr val="accent5"/>
              </a:solidFill>
            </a:endParaRPr>
          </a:p>
        </p:txBody>
      </p:sp>
      <p:sp>
        <p:nvSpPr>
          <p:cNvPr id="2" name="TextBox 1">
            <a:extLst>
              <a:ext uri="{FF2B5EF4-FFF2-40B4-BE49-F238E27FC236}">
                <a16:creationId xmlns:a16="http://schemas.microsoft.com/office/drawing/2014/main" id="{09999815-F3A5-C96D-B16F-C6361C60BEA2}"/>
              </a:ext>
            </a:extLst>
          </p:cNvPr>
          <p:cNvSpPr txBox="1"/>
          <p:nvPr/>
        </p:nvSpPr>
        <p:spPr>
          <a:xfrm>
            <a:off x="2786071" y="5169776"/>
            <a:ext cx="7133991" cy="692497"/>
          </a:xfrm>
          <a:prstGeom prst="rect">
            <a:avLst/>
          </a:prstGeom>
          <a:noFill/>
        </p:spPr>
        <p:txBody>
          <a:bodyPr wrap="square" lIns="91440" tIns="45720" rIns="91440" bIns="45720" rtlCol="0" anchor="t">
            <a:spAutoFit/>
          </a:bodyPr>
          <a:lstStyle/>
          <a:p>
            <a:r>
              <a:rPr lang="en-US" sz="900" b="0" i="0" u="none" strike="noStrike" dirty="0">
                <a:solidFill>
                  <a:srgbClr val="000000"/>
                </a:solidFill>
                <a:effectLst/>
              </a:rPr>
              <a:t>This project was supported by Grant No. </a:t>
            </a:r>
            <a:r>
              <a:rPr lang="en-US" sz="900" dirty="0">
                <a:solidFill>
                  <a:srgbClr val="000000"/>
                </a:solidFill>
                <a:ea typeface="+mn-lt"/>
                <a:cs typeface="+mn-lt"/>
              </a:rPr>
              <a:t>15JOVW-23-GK-05156-MUMU </a:t>
            </a:r>
            <a:r>
              <a:rPr lang="en-US" sz="900" dirty="0">
                <a:solidFill>
                  <a:srgbClr val="000000"/>
                </a:solidFill>
              </a:rPr>
              <a:t>awarded</a:t>
            </a:r>
            <a:r>
              <a:rPr lang="en-US" sz="900" b="0" i="0" u="none" strike="noStrike" dirty="0">
                <a:solidFill>
                  <a:srgbClr val="000000"/>
                </a:solidFill>
                <a:effectLst/>
              </a:rPr>
              <a:t> by the Office on Violence Against Women, U.S. Department of Justice. The opinions, findings, conclusions, and recommendations expressed in this publication/program/exhibition are those of the author(s) and do not necessarily reflect the views of the Department of Justice, Office on Violence Against Women.</a:t>
            </a:r>
            <a:endParaRPr lang="en-US" sz="900" dirty="0"/>
          </a:p>
          <a:p>
            <a:endParaRPr lang="es-ES_tradnl" sz="1200" dirty="0"/>
          </a:p>
        </p:txBody>
      </p:sp>
    </p:spTree>
    <p:extLst>
      <p:ext uri="{BB962C8B-B14F-4D97-AF65-F5344CB8AC3E}">
        <p14:creationId xmlns:p14="http://schemas.microsoft.com/office/powerpoint/2010/main" val="205154274"/>
      </p:ext>
    </p:extLst>
  </p:cSld>
  <p:clrMapOvr>
    <a:masterClrMapping/>
  </p:clrMapOvr>
  <p:transition spd="med">
    <p:random/>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C6E94C-BDAA-3145-BC7A-B23CBF51B196}"/>
              </a:ext>
            </a:extLst>
          </p:cNvPr>
          <p:cNvSpPr>
            <a:spLocks noGrp="1"/>
          </p:cNvSpPr>
          <p:nvPr>
            <p:ph type="title"/>
          </p:nvPr>
        </p:nvSpPr>
        <p:spPr>
          <a:xfrm>
            <a:off x="200416" y="66910"/>
            <a:ext cx="11899726" cy="1022257"/>
          </a:xfrm>
          <a:solidFill>
            <a:srgbClr val="BD0000">
              <a:alpha val="96863"/>
            </a:srgbClr>
          </a:solidFill>
        </p:spPr>
        <p:txBody>
          <a:bodyPr>
            <a:normAutofit fontScale="90000"/>
          </a:bodyPr>
          <a:lstStyle/>
          <a:p>
            <a:pPr>
              <a:spcBef>
                <a:spcPts val="0"/>
              </a:spcBef>
            </a:pPr>
            <a:br>
              <a:rPr lang="en-US" sz="3600" b="1" dirty="0">
                <a:solidFill>
                  <a:schemeClr val="accent5"/>
                </a:solidFill>
                <a:latin typeface="Goudy Old Style" panose="02020502050305020303" pitchFamily="18" charset="77"/>
              </a:rPr>
            </a:br>
            <a:endParaRPr lang="en-US" sz="3600" b="1" dirty="0">
              <a:latin typeface="Goudy Old Style" panose="02020502050305020303" pitchFamily="18" charset="77"/>
            </a:endParaRPr>
          </a:p>
        </p:txBody>
      </p:sp>
      <p:pic>
        <p:nvPicPr>
          <p:cNvPr id="10" name="Picture 2" descr="Jerry Tello">
            <a:extLst>
              <a:ext uri="{FF2B5EF4-FFF2-40B4-BE49-F238E27FC236}">
                <a16:creationId xmlns:a16="http://schemas.microsoft.com/office/drawing/2014/main" id="{3D6CEE96-BD88-344F-859C-8CF59CDAFE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6733" y="2105061"/>
            <a:ext cx="2137061" cy="225592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svaldo “Ozzie” Cruz, Sr.">
            <a:extLst>
              <a:ext uri="{FF2B5EF4-FFF2-40B4-BE49-F238E27FC236}">
                <a16:creationId xmlns:a16="http://schemas.microsoft.com/office/drawing/2014/main" id="{66F832B5-C091-024A-818E-276BA7148AB3}"/>
              </a:ext>
            </a:extLst>
          </p:cNvPr>
          <p:cNvPicPr>
            <a:picLocks noChangeAspect="1" noChangeArrowheads="1"/>
          </p:cNvPicPr>
          <p:nvPr/>
        </p:nvPicPr>
        <p:blipFill>
          <a:blip r:embed="rId3">
            <a:alphaModFix/>
            <a:extLst>
              <a:ext uri="{28A0092B-C50C-407E-A947-70E740481C1C}">
                <a14:useLocalDpi xmlns:a14="http://schemas.microsoft.com/office/drawing/2010/main" val="0"/>
              </a:ext>
            </a:extLst>
          </a:blip>
          <a:srcRect/>
          <a:stretch>
            <a:fillRect/>
          </a:stretch>
        </p:blipFill>
        <p:spPr bwMode="auto">
          <a:xfrm>
            <a:off x="7368287" y="2105060"/>
            <a:ext cx="2137062" cy="2255923"/>
          </a:xfrm>
          <a:prstGeom prst="rect">
            <a:avLst/>
          </a:prstGeom>
          <a:noFill/>
          <a:extLst>
            <a:ext uri="{909E8E84-426E-40DD-AFC4-6F175D3DCCD1}">
              <a14:hiddenFill xmlns:a14="http://schemas.microsoft.com/office/drawing/2010/main">
                <a:solidFill>
                  <a:srgbClr val="FFFFFF"/>
                </a:solidFill>
              </a14:hiddenFill>
            </a:ext>
          </a:extLst>
        </p:spPr>
      </p:pic>
      <p:sp>
        <p:nvSpPr>
          <p:cNvPr id="12" name="Content Placeholder 1">
            <a:extLst>
              <a:ext uri="{FF2B5EF4-FFF2-40B4-BE49-F238E27FC236}">
                <a16:creationId xmlns:a16="http://schemas.microsoft.com/office/drawing/2014/main" id="{5486B651-27A9-1F47-8276-5A0FCF2A231A}"/>
              </a:ext>
            </a:extLst>
          </p:cNvPr>
          <p:cNvSpPr txBox="1">
            <a:spLocks/>
          </p:cNvSpPr>
          <p:nvPr/>
        </p:nvSpPr>
        <p:spPr>
          <a:xfrm>
            <a:off x="1346733" y="4525570"/>
            <a:ext cx="4237040" cy="1373556"/>
          </a:xfrm>
          <a:prstGeom prst="rect">
            <a:avLst/>
          </a:prstGeom>
        </p:spPr>
        <p:txBody>
          <a:bodyPr vert="horz">
            <a:normAutofit fontScale="47500" lnSpcReduction="20000"/>
          </a:bodyPr>
          <a:lstStyle>
            <a:lvl1pPr marL="274320" indent="-274320" algn="l" rtl="0" eaLnBrk="1" latinLnBrk="0" hangingPunct="1">
              <a:spcBef>
                <a:spcPct val="20000"/>
              </a:spcBef>
              <a:buClr>
                <a:schemeClr val="accent1"/>
              </a:buClr>
              <a:buSzPct val="85000"/>
              <a:buFont typeface="Wingdings" pitchFamily="2" charset="2"/>
              <a:buChar char="v"/>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4">
                    <a:lumMod val="50000"/>
                  </a:schemeClr>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rgbClr val="FF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4200" b="1" dirty="0">
                <a:solidFill>
                  <a:schemeClr val="bg1"/>
                </a:solidFill>
              </a:rPr>
              <a:t>Jerry Tello, </a:t>
            </a:r>
          </a:p>
          <a:p>
            <a:pPr marL="0" indent="0">
              <a:buNone/>
            </a:pPr>
            <a:r>
              <a:rPr lang="en-US" sz="4200" b="1" dirty="0">
                <a:solidFill>
                  <a:schemeClr val="bg1"/>
                </a:solidFill>
              </a:rPr>
              <a:t>Founder/Director of </a:t>
            </a:r>
          </a:p>
          <a:p>
            <a:pPr marL="0" indent="0">
              <a:buNone/>
            </a:pPr>
            <a:r>
              <a:rPr lang="en-US" sz="4200" b="1" dirty="0">
                <a:solidFill>
                  <a:schemeClr val="bg1"/>
                </a:solidFill>
              </a:rPr>
              <a:t>Training &amp; Capacity Bldg.</a:t>
            </a:r>
          </a:p>
          <a:p>
            <a:pPr marL="0" indent="0">
              <a:buNone/>
            </a:pPr>
            <a:r>
              <a:rPr lang="en-US" sz="4200" b="1" dirty="0">
                <a:solidFill>
                  <a:schemeClr val="bg1"/>
                </a:solidFill>
              </a:rPr>
              <a:t>National Compadres Network</a:t>
            </a:r>
          </a:p>
          <a:p>
            <a:pPr marL="0" indent="0">
              <a:buNone/>
            </a:pPr>
            <a:endParaRPr lang="en-US" dirty="0"/>
          </a:p>
          <a:p>
            <a:pPr marL="0" indent="0">
              <a:buNone/>
            </a:pPr>
            <a:endParaRPr lang="en-US" dirty="0"/>
          </a:p>
        </p:txBody>
      </p:sp>
      <p:sp>
        <p:nvSpPr>
          <p:cNvPr id="13" name="TextBox 12">
            <a:extLst>
              <a:ext uri="{FF2B5EF4-FFF2-40B4-BE49-F238E27FC236}">
                <a16:creationId xmlns:a16="http://schemas.microsoft.com/office/drawing/2014/main" id="{7C3AB699-D3C2-5D4E-A222-866A861BECF2}"/>
              </a:ext>
            </a:extLst>
          </p:cNvPr>
          <p:cNvSpPr txBox="1"/>
          <p:nvPr/>
        </p:nvSpPr>
        <p:spPr>
          <a:xfrm>
            <a:off x="548640" y="255953"/>
            <a:ext cx="9751371" cy="769441"/>
          </a:xfrm>
          <a:prstGeom prst="rect">
            <a:avLst/>
          </a:prstGeom>
          <a:noFill/>
        </p:spPr>
        <p:txBody>
          <a:bodyPr wrap="square" rtlCol="0">
            <a:spAutoFit/>
          </a:bodyPr>
          <a:lstStyle/>
          <a:p>
            <a:r>
              <a:rPr lang="en-US" sz="4300" b="1" dirty="0">
                <a:solidFill>
                  <a:schemeClr val="accent5"/>
                </a:solidFill>
                <a:latin typeface="Goudy Old Style" panose="02020502050305020303" pitchFamily="18" charset="77"/>
              </a:rPr>
              <a:t>Who are we </a:t>
            </a:r>
            <a:endParaRPr lang="en-US" sz="4300" dirty="0">
              <a:solidFill>
                <a:schemeClr val="accent5"/>
              </a:solidFill>
              <a:latin typeface="Goudy Old Style" panose="02020502050305020303" pitchFamily="18" charset="77"/>
            </a:endParaRPr>
          </a:p>
        </p:txBody>
      </p:sp>
      <p:sp>
        <p:nvSpPr>
          <p:cNvPr id="18" name="Content Placeholder 1">
            <a:extLst>
              <a:ext uri="{FF2B5EF4-FFF2-40B4-BE49-F238E27FC236}">
                <a16:creationId xmlns:a16="http://schemas.microsoft.com/office/drawing/2014/main" id="{6FF00968-A8C8-8746-83CB-C1E109290D54}"/>
              </a:ext>
            </a:extLst>
          </p:cNvPr>
          <p:cNvSpPr txBox="1">
            <a:spLocks/>
          </p:cNvSpPr>
          <p:nvPr/>
        </p:nvSpPr>
        <p:spPr>
          <a:xfrm>
            <a:off x="7368286" y="4595908"/>
            <a:ext cx="3621505" cy="1373556"/>
          </a:xfrm>
          <a:prstGeom prst="rect">
            <a:avLst/>
          </a:prstGeom>
        </p:spPr>
        <p:txBody>
          <a:bodyPr vert="horz">
            <a:normAutofit fontScale="62500" lnSpcReduction="20000"/>
          </a:bodyPr>
          <a:lstStyle>
            <a:lvl1pPr marL="274320" indent="-274320" algn="l" rtl="0" eaLnBrk="1" latinLnBrk="0" hangingPunct="1">
              <a:spcBef>
                <a:spcPct val="20000"/>
              </a:spcBef>
              <a:buClr>
                <a:schemeClr val="accent1"/>
              </a:buClr>
              <a:buSzPct val="85000"/>
              <a:buFont typeface="Wingdings" pitchFamily="2" charset="2"/>
              <a:buChar char="v"/>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accent4">
                    <a:lumMod val="50000"/>
                  </a:schemeClr>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rgbClr val="FF0000"/>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a:lstStyle>
          <a:p>
            <a:pPr marL="0" indent="0">
              <a:buNone/>
            </a:pPr>
            <a:r>
              <a:rPr lang="en-US" sz="3200" b="1" dirty="0">
                <a:solidFill>
                  <a:schemeClr val="bg1"/>
                </a:solidFill>
              </a:rPr>
              <a:t>Osvaldo “Ozzie” Cruz Sr.,</a:t>
            </a:r>
          </a:p>
          <a:p>
            <a:pPr marL="0" indent="0">
              <a:buNone/>
            </a:pPr>
            <a:r>
              <a:rPr lang="en-US" sz="3200" b="1" dirty="0">
                <a:solidFill>
                  <a:schemeClr val="bg1"/>
                </a:solidFill>
              </a:rPr>
              <a:t>Sr. Manager of Education &amp; Family Initiatives</a:t>
            </a:r>
          </a:p>
          <a:p>
            <a:pPr marL="0" indent="0">
              <a:buNone/>
            </a:pPr>
            <a:r>
              <a:rPr lang="en-US" sz="3200" b="1" dirty="0">
                <a:solidFill>
                  <a:schemeClr val="bg1"/>
                </a:solidFill>
              </a:rPr>
              <a:t>National Compadres Network</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25349274"/>
      </p:ext>
    </p:extLst>
  </p:cSld>
  <p:clrMapOvr>
    <a:masterClrMapping/>
  </p:clrMapOvr>
  <p:transition spd="med">
    <p:random/>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53543F2-AC0E-0845-8EB6-1F112A629CF1}"/>
              </a:ext>
            </a:extLst>
          </p:cNvPr>
          <p:cNvSpPr>
            <a:spLocks noGrp="1"/>
          </p:cNvSpPr>
          <p:nvPr>
            <p:ph type="title"/>
          </p:nvPr>
        </p:nvSpPr>
        <p:spPr>
          <a:xfrm>
            <a:off x="187890" y="122664"/>
            <a:ext cx="11887200" cy="925551"/>
          </a:xfrm>
          <a:solidFill>
            <a:srgbClr val="BD0000"/>
          </a:solidFill>
        </p:spPr>
        <p:txBody>
          <a:bodyPr>
            <a:noAutofit/>
          </a:bodyPr>
          <a:lstStyle/>
          <a:p>
            <a:r>
              <a:rPr lang="en-US" sz="3000" b="1" dirty="0">
                <a:solidFill>
                  <a:schemeClr val="accent5"/>
                </a:solidFill>
                <a:latin typeface="Goudy Old Style"/>
                <a:cs typeface="Goudy Old Style"/>
              </a:rPr>
              <a:t>Recapturing and Reclaiming our True Spirit</a:t>
            </a:r>
            <a:br>
              <a:rPr lang="en-US" sz="3000" b="1" dirty="0">
                <a:solidFill>
                  <a:schemeClr val="accent5"/>
                </a:solidFill>
                <a:latin typeface="Goudy Old Style"/>
                <a:cs typeface="Goudy Old Style"/>
              </a:rPr>
            </a:br>
            <a:r>
              <a:rPr lang="en-US" sz="3000" b="1" dirty="0">
                <a:solidFill>
                  <a:schemeClr val="accent5"/>
                </a:solidFill>
                <a:latin typeface="Goudy Old Style"/>
                <a:cs typeface="Goudy Old Style"/>
              </a:rPr>
              <a:t>Circulo de Hombres - 1988 Men’s Retreat</a:t>
            </a:r>
            <a:endParaRPr lang="en-US" sz="3000" dirty="0">
              <a:solidFill>
                <a:schemeClr val="accent5"/>
              </a:solidFill>
            </a:endParaRPr>
          </a:p>
        </p:txBody>
      </p:sp>
      <p:pic>
        <p:nvPicPr>
          <p:cNvPr id="4" name="Google Shape;223;p9">
            <a:extLst>
              <a:ext uri="{FF2B5EF4-FFF2-40B4-BE49-F238E27FC236}">
                <a16:creationId xmlns:a16="http://schemas.microsoft.com/office/drawing/2014/main" id="{F3541467-DE10-E948-9F1C-58FB1D8C711F}"/>
              </a:ext>
            </a:extLst>
          </p:cNvPr>
          <p:cNvPicPr preferRelativeResize="0"/>
          <p:nvPr/>
        </p:nvPicPr>
        <p:blipFill rotWithShape="1">
          <a:blip r:embed="rId2">
            <a:alphaModFix/>
          </a:blip>
          <a:srcRect/>
          <a:stretch/>
        </p:blipFill>
        <p:spPr>
          <a:xfrm>
            <a:off x="1992922" y="1899139"/>
            <a:ext cx="8581293" cy="3699996"/>
          </a:xfrm>
          <a:prstGeom prst="rect">
            <a:avLst/>
          </a:prstGeom>
          <a:noFill/>
          <a:ln>
            <a:noFill/>
          </a:ln>
        </p:spPr>
      </p:pic>
    </p:spTree>
    <p:extLst>
      <p:ext uri="{BB962C8B-B14F-4D97-AF65-F5344CB8AC3E}">
        <p14:creationId xmlns:p14="http://schemas.microsoft.com/office/powerpoint/2010/main" val="2310620977"/>
      </p:ext>
    </p:extLst>
  </p:cSld>
  <p:clrMapOvr>
    <a:masterClrMapping/>
  </p:clrMapOvr>
  <p:transition spd="med">
    <p:random/>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EC332E7-3096-3E99-4877-123E0E04BC01}"/>
              </a:ext>
            </a:extLst>
          </p:cNvPr>
          <p:cNvSpPr>
            <a:spLocks noGrp="1"/>
          </p:cNvSpPr>
          <p:nvPr>
            <p:ph sz="quarter" idx="1"/>
          </p:nvPr>
        </p:nvSpPr>
        <p:spPr>
          <a:xfrm>
            <a:off x="771172" y="2241254"/>
            <a:ext cx="10649655" cy="3248261"/>
          </a:xfrm>
        </p:spPr>
        <p:txBody>
          <a:bodyPr>
            <a:normAutofit/>
          </a:bodyPr>
          <a:lstStyle/>
          <a:p>
            <a:pPr marL="0" marR="0" indent="0" algn="ctr">
              <a:spcBef>
                <a:spcPts val="0"/>
              </a:spcBef>
              <a:spcAft>
                <a:spcPts val="0"/>
              </a:spcAft>
              <a:buNone/>
            </a:pPr>
            <a:r>
              <a:rPr lang="en-US" sz="3000" i="1" dirty="0">
                <a:effectLst/>
              </a:rPr>
              <a:t>For over 35 years, the National Compadres Network has worked    to -re-root and strengthen the capacity of service providers and communities on a national level to reclaim their true authentic cultures, reminding us of the healthy values inherited within our culture, that honor all people, our relationships and that demonstrate respect and honor the dignity of all. </a:t>
            </a:r>
          </a:p>
          <a:p>
            <a:pPr marL="0" marR="0">
              <a:spcBef>
                <a:spcPts val="0"/>
              </a:spcBef>
              <a:spcAft>
                <a:spcPts val="0"/>
              </a:spcAft>
            </a:pPr>
            <a:endParaRPr lang="en-US" dirty="0">
              <a:effectLst/>
              <a:latin typeface="Calibri" panose="020F0502020204030204" pitchFamily="34" charset="0"/>
            </a:endParaRPr>
          </a:p>
        </p:txBody>
      </p:sp>
      <p:sp>
        <p:nvSpPr>
          <p:cNvPr id="4" name="Title 2">
            <a:extLst>
              <a:ext uri="{FF2B5EF4-FFF2-40B4-BE49-F238E27FC236}">
                <a16:creationId xmlns:a16="http://schemas.microsoft.com/office/drawing/2014/main" id="{1C429564-C798-93E9-C6EB-73F4CEB4C0ED}"/>
              </a:ext>
            </a:extLst>
          </p:cNvPr>
          <p:cNvSpPr txBox="1">
            <a:spLocks/>
          </p:cNvSpPr>
          <p:nvPr/>
        </p:nvSpPr>
        <p:spPr>
          <a:xfrm>
            <a:off x="152400" y="122664"/>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National Compadres Network </a:t>
            </a:r>
          </a:p>
        </p:txBody>
      </p:sp>
    </p:spTree>
    <p:extLst>
      <p:ext uri="{BB962C8B-B14F-4D97-AF65-F5344CB8AC3E}">
        <p14:creationId xmlns:p14="http://schemas.microsoft.com/office/powerpoint/2010/main" val="2895598802"/>
      </p:ext>
    </p:extLst>
  </p:cSld>
  <p:clrMapOvr>
    <a:masterClrMapping/>
  </p:clrMapOvr>
  <p:transition spd="med">
    <p:random/>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30B2CDD-A412-F7AA-2A4E-F993A33C16F0}"/>
              </a:ext>
            </a:extLst>
          </p:cNvPr>
          <p:cNvSpPr>
            <a:spLocks noGrp="1"/>
          </p:cNvSpPr>
          <p:nvPr>
            <p:ph sz="quarter" idx="1"/>
          </p:nvPr>
        </p:nvSpPr>
        <p:spPr>
          <a:xfrm>
            <a:off x="1191417" y="2543787"/>
            <a:ext cx="9917723" cy="2379905"/>
          </a:xfrm>
        </p:spPr>
        <p:txBody>
          <a:bodyPr/>
          <a:lstStyle/>
          <a:p>
            <a:pPr marL="0" indent="0" algn="ctr">
              <a:buNone/>
            </a:pPr>
            <a:r>
              <a:rPr lang="en-US" dirty="0"/>
              <a:t>This presentation explores the vital role men play in preventing intimate partner violence. It highlights their responsibility in challenging harmful norms, promoting healthy relationships that are centered on men's involvement and participation in addressing intimate partner, familial, and domestic violence. </a:t>
            </a:r>
          </a:p>
        </p:txBody>
      </p:sp>
      <p:sp>
        <p:nvSpPr>
          <p:cNvPr id="6" name="Title 2">
            <a:extLst>
              <a:ext uri="{FF2B5EF4-FFF2-40B4-BE49-F238E27FC236}">
                <a16:creationId xmlns:a16="http://schemas.microsoft.com/office/drawing/2014/main" id="{3C8F4CB7-F74E-A010-2EA3-CA6FD6DC527A}"/>
              </a:ext>
            </a:extLst>
          </p:cNvPr>
          <p:cNvSpPr>
            <a:spLocks noGrp="1"/>
          </p:cNvSpPr>
          <p:nvPr>
            <p:ph type="title"/>
          </p:nvPr>
        </p:nvSpPr>
        <p:spPr>
          <a:xfrm>
            <a:off x="200416" y="66910"/>
            <a:ext cx="11899726" cy="1022257"/>
          </a:xfrm>
          <a:solidFill>
            <a:srgbClr val="BD0000">
              <a:alpha val="96863"/>
            </a:srgbClr>
          </a:solidFill>
        </p:spPr>
        <p:txBody>
          <a:bodyPr>
            <a:normAutofit fontScale="90000"/>
          </a:bodyPr>
          <a:lstStyle/>
          <a:p>
            <a:pPr algn="ctr"/>
            <a:br>
              <a:rPr lang="en-US" sz="3600" b="1" dirty="0">
                <a:solidFill>
                  <a:schemeClr val="accent5"/>
                </a:solidFill>
                <a:latin typeface="Goudy Old Style" panose="02020502050305020303" pitchFamily="18" charset="77"/>
              </a:rPr>
            </a:br>
            <a:r>
              <a:rPr lang="en-US" sz="3600" b="1" dirty="0">
                <a:solidFill>
                  <a:schemeClr val="bg1">
                    <a:lumMod val="10000"/>
                    <a:lumOff val="90000"/>
                  </a:schemeClr>
                </a:solidFill>
                <a:latin typeface="Goudy Old Style" panose="02020502050305020303" pitchFamily="18" charset="77"/>
              </a:rPr>
              <a:t>“The Role &amp; Responsibility of  Men </a:t>
            </a:r>
            <a:br>
              <a:rPr lang="en-US" sz="3600" b="1" dirty="0">
                <a:solidFill>
                  <a:schemeClr val="bg1">
                    <a:lumMod val="10000"/>
                    <a:lumOff val="90000"/>
                  </a:schemeClr>
                </a:solidFill>
                <a:latin typeface="Goudy Old Style" panose="02020502050305020303" pitchFamily="18" charset="77"/>
              </a:rPr>
            </a:br>
            <a:r>
              <a:rPr lang="en-US" sz="3600" b="1" dirty="0">
                <a:solidFill>
                  <a:schemeClr val="bg1">
                    <a:lumMod val="10000"/>
                    <a:lumOff val="90000"/>
                  </a:schemeClr>
                </a:solidFill>
                <a:latin typeface="Goudy Old Style" panose="02020502050305020303" pitchFamily="18" charset="77"/>
              </a:rPr>
              <a:t>in the prevention of intimate partner violence”</a:t>
            </a:r>
            <a:endParaRPr lang="en-US" sz="3600" b="1" dirty="0">
              <a:latin typeface="Goudy Old Style" panose="02020502050305020303" pitchFamily="18" charset="77"/>
            </a:endParaRPr>
          </a:p>
        </p:txBody>
      </p:sp>
    </p:spTree>
    <p:extLst>
      <p:ext uri="{BB962C8B-B14F-4D97-AF65-F5344CB8AC3E}">
        <p14:creationId xmlns:p14="http://schemas.microsoft.com/office/powerpoint/2010/main" val="2834287522"/>
      </p:ext>
    </p:extLst>
  </p:cSld>
  <p:clrMapOvr>
    <a:masterClrMapping/>
  </p:clrMapOvr>
  <p:transition spd="med">
    <p:random/>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57120" y="231016"/>
            <a:ext cx="7101840" cy="744344"/>
          </a:xfrm>
        </p:spPr>
        <p:txBody>
          <a:bodyPr>
            <a:no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n-US" sz="4400" b="1" dirty="0">
                <a:solidFill>
                  <a:srgbClr val="553C20"/>
                </a:solidFill>
                <a:latin typeface="Goudy Old Style" panose="02020502050305020303" pitchFamily="18" charset="77"/>
              </a:rPr>
              <a:t> </a:t>
            </a:r>
            <a:endParaRPr lang="en-US" sz="4400" b="1" cap="all" dirty="0">
              <a:ln w="0"/>
              <a:solidFill>
                <a:schemeClr val="accent4">
                  <a:lumMod val="50000"/>
                </a:schemeClr>
              </a:solidFill>
              <a:effectLst>
                <a:reflection blurRad="12700" stA="50000" endPos="50000" dist="5000" dir="5400000" sy="-100000" rotWithShape="0"/>
              </a:effectLst>
              <a:latin typeface="Goudy Old Style" panose="02020502050305020303" pitchFamily="18" charset="77"/>
            </a:endParaRPr>
          </a:p>
        </p:txBody>
      </p:sp>
      <p:sp>
        <p:nvSpPr>
          <p:cNvPr id="3" name="Content Placeholder 2"/>
          <p:cNvSpPr>
            <a:spLocks noGrp="1"/>
          </p:cNvSpPr>
          <p:nvPr>
            <p:ph idx="1"/>
          </p:nvPr>
        </p:nvSpPr>
        <p:spPr>
          <a:xfrm>
            <a:off x="6522395" y="1946031"/>
            <a:ext cx="5171750" cy="3376246"/>
          </a:xfrm>
        </p:spPr>
        <p:txBody>
          <a:bodyPr>
            <a:noAutofit/>
          </a:bodyPr>
          <a:lstStyle/>
          <a:p>
            <a:pPr marL="0" indent="0" algn="ctr">
              <a:spcBef>
                <a:spcPts val="600"/>
              </a:spcBef>
              <a:buNone/>
            </a:pPr>
            <a:r>
              <a:rPr lang="en-US" sz="2300" dirty="0"/>
              <a:t>Live our lives in such a way that </a:t>
            </a:r>
          </a:p>
          <a:p>
            <a:pPr marL="0" indent="0" algn="ctr">
              <a:spcBef>
                <a:spcPts val="600"/>
              </a:spcBef>
              <a:buNone/>
            </a:pPr>
            <a:r>
              <a:rPr lang="en-US" sz="2300" b="1" i="1" u="sng" dirty="0"/>
              <a:t>honors all our relations</a:t>
            </a:r>
            <a:r>
              <a:rPr lang="en-US" sz="2300" b="1" dirty="0"/>
              <a:t>, </a:t>
            </a:r>
          </a:p>
          <a:p>
            <a:pPr marL="0" indent="0" algn="ctr">
              <a:spcBef>
                <a:spcPts val="600"/>
              </a:spcBef>
              <a:buNone/>
            </a:pPr>
            <a:r>
              <a:rPr lang="en-US" sz="2300" dirty="0"/>
              <a:t>allows us to </a:t>
            </a:r>
          </a:p>
          <a:p>
            <a:pPr marL="0" indent="0" algn="ctr">
              <a:spcBef>
                <a:spcPts val="600"/>
              </a:spcBef>
              <a:buNone/>
            </a:pPr>
            <a:r>
              <a:rPr lang="en-US" sz="2300" dirty="0"/>
              <a:t>Recover, Uncover, and Discover </a:t>
            </a:r>
          </a:p>
          <a:p>
            <a:pPr marL="0" indent="0" algn="ctr">
              <a:spcBef>
                <a:spcPts val="600"/>
              </a:spcBef>
              <a:buNone/>
            </a:pPr>
            <a:r>
              <a:rPr lang="en-US" sz="2300" dirty="0"/>
              <a:t>our  SACRED SELF, </a:t>
            </a:r>
          </a:p>
          <a:p>
            <a:pPr marL="0" indent="0" algn="ctr">
              <a:spcBef>
                <a:spcPts val="600"/>
              </a:spcBef>
              <a:buNone/>
            </a:pPr>
            <a:r>
              <a:rPr lang="en-US" sz="2300" dirty="0"/>
              <a:t>Fulfill our SACRED PURPOSE, </a:t>
            </a:r>
          </a:p>
          <a:p>
            <a:pPr marL="0" indent="0" algn="ctr">
              <a:spcBef>
                <a:spcPts val="600"/>
              </a:spcBef>
              <a:buNone/>
            </a:pPr>
            <a:r>
              <a:rPr lang="en-US" sz="2300" dirty="0"/>
              <a:t>HEAL GENERATIONAL WOUNDS, </a:t>
            </a:r>
          </a:p>
          <a:p>
            <a:pPr marL="0" indent="0" algn="ctr">
              <a:spcBef>
                <a:spcPts val="600"/>
              </a:spcBef>
              <a:buNone/>
            </a:pPr>
            <a:r>
              <a:rPr lang="en-US" sz="2300" dirty="0"/>
              <a:t>Pass on the MEDICINE and TEACHINGS </a:t>
            </a:r>
          </a:p>
          <a:p>
            <a:pPr marL="0" indent="0" algn="ctr">
              <a:spcBef>
                <a:spcPts val="600"/>
              </a:spcBef>
              <a:buNone/>
            </a:pPr>
            <a:r>
              <a:rPr lang="en-US" sz="2300" dirty="0"/>
              <a:t>to the next generations.</a:t>
            </a:r>
          </a:p>
        </p:txBody>
      </p:sp>
      <p:sp>
        <p:nvSpPr>
          <p:cNvPr id="5" name="Title 2">
            <a:extLst>
              <a:ext uri="{FF2B5EF4-FFF2-40B4-BE49-F238E27FC236}">
                <a16:creationId xmlns:a16="http://schemas.microsoft.com/office/drawing/2014/main" id="{D0BCF9BE-C892-0BED-3F2E-4D5FA6CEB4F2}"/>
              </a:ext>
            </a:extLst>
          </p:cNvPr>
          <p:cNvSpPr txBox="1">
            <a:spLocks/>
          </p:cNvSpPr>
          <p:nvPr/>
        </p:nvSpPr>
        <p:spPr>
          <a:xfrm>
            <a:off x="152400" y="122664"/>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r>
              <a:rPr lang="en-US" sz="4400" b="1" dirty="0">
                <a:solidFill>
                  <a:schemeClr val="accent5"/>
                </a:solidFill>
                <a:latin typeface="Goudy Old Style" panose="02020502050305020303" pitchFamily="18" charset="77"/>
              </a:rPr>
              <a:t>Our Responsibility as Men </a:t>
            </a:r>
            <a:endParaRPr lang="en-US" sz="4400" dirty="0">
              <a:solidFill>
                <a:schemeClr val="accent5"/>
              </a:solidFill>
            </a:endParaRPr>
          </a:p>
        </p:txBody>
      </p:sp>
      <p:pic>
        <p:nvPicPr>
          <p:cNvPr id="8" name="Picture 7">
            <a:extLst>
              <a:ext uri="{FF2B5EF4-FFF2-40B4-BE49-F238E27FC236}">
                <a16:creationId xmlns:a16="http://schemas.microsoft.com/office/drawing/2014/main" id="{9C2BBBEE-90C9-D384-ADE5-D790DA207320}"/>
              </a:ext>
            </a:extLst>
          </p:cNvPr>
          <p:cNvPicPr>
            <a:picLocks noChangeAspect="1"/>
          </p:cNvPicPr>
          <p:nvPr/>
        </p:nvPicPr>
        <p:blipFill>
          <a:blip r:embed="rId2"/>
          <a:stretch>
            <a:fillRect/>
          </a:stretch>
        </p:blipFill>
        <p:spPr>
          <a:xfrm>
            <a:off x="497855" y="1946031"/>
            <a:ext cx="5822757" cy="3376246"/>
          </a:xfrm>
          <a:prstGeom prst="rect">
            <a:avLst/>
          </a:prstGeom>
        </p:spPr>
      </p:pic>
    </p:spTree>
    <p:extLst>
      <p:ext uri="{BB962C8B-B14F-4D97-AF65-F5344CB8AC3E}">
        <p14:creationId xmlns:p14="http://schemas.microsoft.com/office/powerpoint/2010/main" val="3348785148"/>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xmlns:p14="http://schemas.microsoft.com/office/powerpoint/2010/mai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183C7B3-1065-5281-3AE8-1A48A1C2ACFE}"/>
              </a:ext>
            </a:extLst>
          </p:cNvPr>
          <p:cNvSpPr>
            <a:spLocks noGrp="1"/>
          </p:cNvSpPr>
          <p:nvPr>
            <p:ph sz="quarter" idx="1"/>
          </p:nvPr>
        </p:nvSpPr>
        <p:spPr>
          <a:xfrm>
            <a:off x="778877" y="2672862"/>
            <a:ext cx="10615448" cy="3205436"/>
          </a:xfrm>
        </p:spPr>
        <p:txBody>
          <a:bodyPr>
            <a:normAutofit fontScale="77500" lnSpcReduction="20000"/>
          </a:bodyPr>
          <a:lstStyle/>
          <a:p>
            <a:r>
              <a:rPr lang="en-US" sz="3000" kern="0" dirty="0">
                <a:ea typeface="Times New Roman" panose="02020603050405020304" pitchFamily="18" charset="0"/>
                <a:cs typeface="Calibri" panose="020F0502020204030204" pitchFamily="34" charset="0"/>
              </a:rPr>
              <a:t>I</a:t>
            </a:r>
            <a:r>
              <a:rPr lang="en-US" sz="3000" kern="0" dirty="0">
                <a:effectLst/>
                <a:ea typeface="Times New Roman" panose="02020603050405020304" pitchFamily="18" charset="0"/>
                <a:cs typeface="Calibri" panose="020F0502020204030204" pitchFamily="34" charset="0"/>
              </a:rPr>
              <a:t>mportant to self-examine and reflect to identify what we need to let go of and leave behind, which no longer serves a positive purpose in building and maintain healthy relationships</a:t>
            </a:r>
          </a:p>
          <a:p>
            <a:endParaRPr lang="en-US" sz="3000" dirty="0"/>
          </a:p>
          <a:p>
            <a:r>
              <a:rPr lang="en-US" sz="3000" dirty="0"/>
              <a:t>T</a:t>
            </a:r>
            <a:r>
              <a:rPr lang="en-US" sz="3000" dirty="0">
                <a:effectLst/>
              </a:rPr>
              <a:t>o be the examples needed in the world so that we may prevent </a:t>
            </a:r>
            <a:r>
              <a:rPr lang="en-US" sz="3000" dirty="0"/>
              <a:t>intimate partner, </a:t>
            </a:r>
            <a:r>
              <a:rPr lang="en-US" sz="3000" dirty="0">
                <a:effectLst/>
              </a:rPr>
              <a:t>gender-based violence and domestic </a:t>
            </a:r>
            <a:r>
              <a:rPr lang="en-US" sz="3000" dirty="0"/>
              <a:t>v</a:t>
            </a:r>
            <a:r>
              <a:rPr lang="en-US" sz="3000" dirty="0">
                <a:effectLst/>
              </a:rPr>
              <a:t>iolence for the present and future generations. </a:t>
            </a:r>
          </a:p>
          <a:p>
            <a:pPr marL="0" indent="0">
              <a:buNone/>
            </a:pPr>
            <a:endParaRPr lang="en-US" sz="3000" kern="0" dirty="0">
              <a:effectLst/>
              <a:ea typeface="Times New Roman" panose="02020603050405020304" pitchFamily="18" charset="0"/>
              <a:cs typeface="Calibri" panose="020F0502020204030204" pitchFamily="34" charset="0"/>
            </a:endParaRPr>
          </a:p>
          <a:p>
            <a:r>
              <a:rPr lang="en-US" sz="3000" kern="0" dirty="0">
                <a:effectLst/>
                <a:ea typeface="Times New Roman" panose="02020603050405020304" pitchFamily="18" charset="0"/>
                <a:cs typeface="Calibri" panose="020F0502020204030204" pitchFamily="34" charset="0"/>
              </a:rPr>
              <a:t>The eradication of intimate partner, domestic </a:t>
            </a:r>
            <a:r>
              <a:rPr lang="en-US" sz="3000" kern="0" dirty="0">
                <a:ea typeface="Times New Roman" panose="02020603050405020304" pitchFamily="18" charset="0"/>
                <a:cs typeface="Calibri" panose="020F0502020204030204" pitchFamily="34" charset="0"/>
              </a:rPr>
              <a:t>v</a:t>
            </a:r>
            <a:r>
              <a:rPr lang="en-US" sz="3000" kern="0" dirty="0">
                <a:effectLst/>
                <a:ea typeface="Times New Roman" panose="02020603050405020304" pitchFamily="18" charset="0"/>
                <a:cs typeface="Calibri" panose="020F0502020204030204" pitchFamily="34" charset="0"/>
              </a:rPr>
              <a:t>iolence is a shared and collective responsibility</a:t>
            </a:r>
            <a:endParaRPr lang="en-US" sz="3000" kern="100" dirty="0">
              <a:effectLst/>
              <a:ea typeface="Calibri" panose="020F0502020204030204" pitchFamily="34" charset="0"/>
              <a:cs typeface="Times New Roman" panose="02020603050405020304" pitchFamily="18" charset="0"/>
            </a:endParaRPr>
          </a:p>
          <a:p>
            <a:endParaRPr lang="en-US" dirty="0"/>
          </a:p>
        </p:txBody>
      </p:sp>
      <p:sp>
        <p:nvSpPr>
          <p:cNvPr id="3" name="Title 2">
            <a:extLst>
              <a:ext uri="{FF2B5EF4-FFF2-40B4-BE49-F238E27FC236}">
                <a16:creationId xmlns:a16="http://schemas.microsoft.com/office/drawing/2014/main" id="{443C9333-17D2-5389-70D4-701F51698B45}"/>
              </a:ext>
            </a:extLst>
          </p:cNvPr>
          <p:cNvSpPr>
            <a:spLocks noGrp="1"/>
          </p:cNvSpPr>
          <p:nvPr>
            <p:ph type="title"/>
          </p:nvPr>
        </p:nvSpPr>
        <p:spPr/>
        <p:txBody>
          <a:bodyPr/>
          <a:lstStyle/>
          <a:p>
            <a:r>
              <a:rPr lang="en-US" dirty="0"/>
              <a:t>Stand Up </a:t>
            </a:r>
          </a:p>
        </p:txBody>
      </p:sp>
      <p:sp>
        <p:nvSpPr>
          <p:cNvPr id="4" name="Title 2">
            <a:extLst>
              <a:ext uri="{FF2B5EF4-FFF2-40B4-BE49-F238E27FC236}">
                <a16:creationId xmlns:a16="http://schemas.microsoft.com/office/drawing/2014/main" id="{7C5A6320-FFCB-99A0-0DED-B2B1B4E141BC}"/>
              </a:ext>
            </a:extLst>
          </p:cNvPr>
          <p:cNvSpPr txBox="1">
            <a:spLocks/>
          </p:cNvSpPr>
          <p:nvPr/>
        </p:nvSpPr>
        <p:spPr>
          <a:xfrm>
            <a:off x="185650" y="135424"/>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Standing  Up </a:t>
            </a:r>
            <a:endParaRPr lang="en-US" sz="4400" dirty="0">
              <a:solidFill>
                <a:schemeClr val="accent5"/>
              </a:solidFill>
            </a:endParaRPr>
          </a:p>
        </p:txBody>
      </p:sp>
      <p:sp>
        <p:nvSpPr>
          <p:cNvPr id="5" name="TextBox 4">
            <a:extLst>
              <a:ext uri="{FF2B5EF4-FFF2-40B4-BE49-F238E27FC236}">
                <a16:creationId xmlns:a16="http://schemas.microsoft.com/office/drawing/2014/main" id="{EE49ECEC-9FDF-6318-B73F-06C96E886138}"/>
              </a:ext>
            </a:extLst>
          </p:cNvPr>
          <p:cNvSpPr txBox="1"/>
          <p:nvPr/>
        </p:nvSpPr>
        <p:spPr>
          <a:xfrm>
            <a:off x="778877" y="1740996"/>
            <a:ext cx="11163186" cy="830997"/>
          </a:xfrm>
          <a:prstGeom prst="rect">
            <a:avLst/>
          </a:prstGeom>
          <a:noFill/>
        </p:spPr>
        <p:txBody>
          <a:bodyPr wrap="square" rtlCol="0">
            <a:spAutoFit/>
          </a:bodyPr>
          <a:lstStyle/>
          <a:p>
            <a:r>
              <a:rPr lang="en-US" sz="2400" kern="0" dirty="0">
                <a:effectLst/>
                <a:latin typeface="+mj-lt"/>
                <a:ea typeface="Times New Roman" panose="02020603050405020304" pitchFamily="18" charset="0"/>
                <a:cs typeface="Calibri" panose="020F0502020204030204" pitchFamily="34" charset="0"/>
              </a:rPr>
              <a:t>In standing up against violence we are reminded that everyone has the                           </a:t>
            </a:r>
            <a:r>
              <a:rPr lang="en-US" sz="2400" b="1" i="1" kern="0" dirty="0">
                <a:effectLst/>
                <a:latin typeface="+mj-lt"/>
                <a:ea typeface="Times New Roman" panose="02020603050405020304" pitchFamily="18" charset="0"/>
                <a:cs typeface="Calibri" panose="020F0502020204030204" pitchFamily="34" charset="0"/>
              </a:rPr>
              <a:t>ability and responsibility </a:t>
            </a:r>
            <a:r>
              <a:rPr lang="en-US" sz="2400" kern="0" dirty="0">
                <a:effectLst/>
                <a:latin typeface="+mj-lt"/>
                <a:ea typeface="Times New Roman" panose="02020603050405020304" pitchFamily="18" charset="0"/>
                <a:cs typeface="Calibri" panose="020F0502020204030204" pitchFamily="34" charset="0"/>
              </a:rPr>
              <a:t>to choose what we want to carry forward in our lives.</a:t>
            </a:r>
            <a:endParaRPr lang="en-US" sz="2400" dirty="0">
              <a:latin typeface="+mj-lt"/>
            </a:endParaRPr>
          </a:p>
        </p:txBody>
      </p:sp>
    </p:spTree>
    <p:extLst>
      <p:ext uri="{BB962C8B-B14F-4D97-AF65-F5344CB8AC3E}">
        <p14:creationId xmlns:p14="http://schemas.microsoft.com/office/powerpoint/2010/main" val="2491855461"/>
      </p:ext>
    </p:extLst>
  </p:cSld>
  <p:clrMapOvr>
    <a:masterClrMapping/>
  </p:clrMapOvr>
  <p:transition spd="med">
    <p:random/>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2533048-A46E-E5E7-88C0-A96F4B173018}"/>
              </a:ext>
            </a:extLst>
          </p:cNvPr>
          <p:cNvSpPr>
            <a:spLocks noGrp="1"/>
          </p:cNvSpPr>
          <p:nvPr>
            <p:ph sz="quarter" idx="1"/>
          </p:nvPr>
        </p:nvSpPr>
        <p:spPr>
          <a:xfrm>
            <a:off x="4724831" y="2236753"/>
            <a:ext cx="6951354" cy="3396185"/>
          </a:xfrm>
        </p:spPr>
        <p:txBody>
          <a:bodyPr/>
          <a:lstStyle/>
          <a:p>
            <a:r>
              <a:rPr lang="en-US" sz="2300" dirty="0"/>
              <a:t>Speak out against unhealthy and abusive relationships</a:t>
            </a:r>
          </a:p>
          <a:p>
            <a:r>
              <a:rPr lang="en-US" sz="2300" dirty="0"/>
              <a:t>Challenge inappropriate commentary , attitudes, and behaviors</a:t>
            </a:r>
          </a:p>
          <a:p>
            <a:r>
              <a:rPr lang="en-US" sz="2300" dirty="0"/>
              <a:t>At home and in professional settings</a:t>
            </a:r>
          </a:p>
          <a:p>
            <a:r>
              <a:rPr lang="en-US" sz="2300" dirty="0"/>
              <a:t>Bystander approach - Intervene </a:t>
            </a:r>
          </a:p>
          <a:p>
            <a:pPr marL="0" indent="0">
              <a:buNone/>
            </a:pPr>
            <a:endParaRPr lang="en-US" dirty="0"/>
          </a:p>
        </p:txBody>
      </p:sp>
      <p:sp>
        <p:nvSpPr>
          <p:cNvPr id="6" name="Title 2">
            <a:extLst>
              <a:ext uri="{FF2B5EF4-FFF2-40B4-BE49-F238E27FC236}">
                <a16:creationId xmlns:a16="http://schemas.microsoft.com/office/drawing/2014/main" id="{D943EAE4-F5B4-3DBC-5430-721D1D4CACBF}"/>
              </a:ext>
            </a:extLst>
          </p:cNvPr>
          <p:cNvSpPr txBox="1">
            <a:spLocks/>
          </p:cNvSpPr>
          <p:nvPr/>
        </p:nvSpPr>
        <p:spPr>
          <a:xfrm>
            <a:off x="185650" y="135424"/>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Speaking Out  </a:t>
            </a:r>
            <a:endParaRPr lang="en-US" sz="4400" dirty="0">
              <a:solidFill>
                <a:schemeClr val="accent5"/>
              </a:solidFill>
            </a:endParaRPr>
          </a:p>
        </p:txBody>
      </p:sp>
      <p:pic>
        <p:nvPicPr>
          <p:cNvPr id="9" name="Picture 8">
            <a:extLst>
              <a:ext uri="{FF2B5EF4-FFF2-40B4-BE49-F238E27FC236}">
                <a16:creationId xmlns:a16="http://schemas.microsoft.com/office/drawing/2014/main" id="{FAB19D19-36BB-A474-2E11-1EFE5D972C6A}"/>
              </a:ext>
            </a:extLst>
          </p:cNvPr>
          <p:cNvPicPr>
            <a:picLocks noChangeAspect="1"/>
          </p:cNvPicPr>
          <p:nvPr/>
        </p:nvPicPr>
        <p:blipFill>
          <a:blip r:embed="rId2">
            <a:alphaModFix amt="96000"/>
          </a:blip>
          <a:stretch>
            <a:fillRect/>
          </a:stretch>
        </p:blipFill>
        <p:spPr>
          <a:xfrm>
            <a:off x="713730" y="1962122"/>
            <a:ext cx="3365902" cy="3396185"/>
          </a:xfrm>
          <a:prstGeom prst="rect">
            <a:avLst/>
          </a:prstGeom>
        </p:spPr>
      </p:pic>
    </p:spTree>
    <p:extLst>
      <p:ext uri="{BB962C8B-B14F-4D97-AF65-F5344CB8AC3E}">
        <p14:creationId xmlns:p14="http://schemas.microsoft.com/office/powerpoint/2010/main" val="735680322"/>
      </p:ext>
    </p:extLst>
  </p:cSld>
  <p:clrMapOvr>
    <a:masterClrMapping/>
  </p:clrMapOvr>
  <p:transition spd="med">
    <p:random/>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C59A8BF-7684-B11D-0C4C-7DF49C120827}"/>
              </a:ext>
            </a:extLst>
          </p:cNvPr>
          <p:cNvSpPr txBox="1"/>
          <p:nvPr/>
        </p:nvSpPr>
        <p:spPr>
          <a:xfrm>
            <a:off x="643557" y="2070049"/>
            <a:ext cx="5812673" cy="2304157"/>
          </a:xfrm>
          <a:prstGeom prst="rect">
            <a:avLst/>
          </a:prstGeom>
          <a:noFill/>
        </p:spPr>
        <p:txBody>
          <a:bodyPr wrap="square">
            <a:spAutoFit/>
          </a:bodyPr>
          <a:lstStyle/>
          <a:p>
            <a:pPr marL="205740" indent="-205740">
              <a:lnSpc>
                <a:spcPct val="150000"/>
              </a:lnSpc>
              <a:buSzPts val="2516"/>
              <a:buChar char="❖"/>
            </a:pPr>
            <a:r>
              <a:rPr lang="en-US" sz="2300" dirty="0"/>
              <a:t>Create healthy rites of passages </a:t>
            </a:r>
          </a:p>
          <a:p>
            <a:pPr marL="205740" indent="-205740">
              <a:lnSpc>
                <a:spcPct val="150000"/>
              </a:lnSpc>
              <a:spcBef>
                <a:spcPts val="444"/>
              </a:spcBef>
              <a:buSzPts val="2516"/>
              <a:buChar char="❖"/>
            </a:pPr>
            <a:r>
              <a:rPr lang="en-US" sz="2300" dirty="0"/>
              <a:t>Create spaces and roles for men </a:t>
            </a:r>
          </a:p>
          <a:p>
            <a:pPr marL="205740" indent="-205740">
              <a:lnSpc>
                <a:spcPct val="150000"/>
              </a:lnSpc>
              <a:spcBef>
                <a:spcPts val="444"/>
              </a:spcBef>
              <a:buSzPts val="2516"/>
              <a:buChar char="❖"/>
            </a:pPr>
            <a:r>
              <a:rPr lang="en-US" sz="2300" dirty="0"/>
              <a:t>Heal and transform our wounds</a:t>
            </a:r>
          </a:p>
          <a:p>
            <a:pPr marL="205740" indent="-205740">
              <a:lnSpc>
                <a:spcPct val="150000"/>
              </a:lnSpc>
              <a:spcBef>
                <a:spcPts val="444"/>
              </a:spcBef>
              <a:buSzPts val="2516"/>
              <a:buChar char="❖"/>
            </a:pPr>
            <a:r>
              <a:rPr lang="en-US" sz="2300" dirty="0"/>
              <a:t>Support others in their journey </a:t>
            </a:r>
          </a:p>
        </p:txBody>
      </p:sp>
      <p:pic>
        <p:nvPicPr>
          <p:cNvPr id="1030" name="Picture 6" descr="11 NCN Messages - Social Media Graphics - August 2015_page-0006">
            <a:extLst>
              <a:ext uri="{FF2B5EF4-FFF2-40B4-BE49-F238E27FC236}">
                <a16:creationId xmlns:a16="http://schemas.microsoft.com/office/drawing/2014/main" id="{AEC6A74C-0156-BAA8-B8B7-F583AA7156EC}"/>
              </a:ext>
            </a:extLst>
          </p:cNvPr>
          <p:cNvPicPr>
            <a:picLocks noGrp="1" noChangeAspect="1" noChangeArrowheads="1"/>
          </p:cNvPicPr>
          <p:nvPr>
            <p:ph sz="quarter" idx="1"/>
          </p:nvPr>
        </p:nvPicPr>
        <p:blipFill>
          <a:blip r:embed="rId2">
            <a:extLst>
              <a:ext uri="{28A0092B-C50C-407E-A947-70E740481C1C}">
                <a14:useLocalDpi xmlns:a14="http://schemas.microsoft.com/office/drawing/2010/main" val="0"/>
              </a:ext>
            </a:extLst>
          </a:blip>
          <a:srcRect/>
          <a:stretch>
            <a:fillRect/>
          </a:stretch>
        </p:blipFill>
        <p:spPr bwMode="auto">
          <a:xfrm>
            <a:off x="6649791" y="2070049"/>
            <a:ext cx="4487131" cy="3395622"/>
          </a:xfrm>
          <a:prstGeom prst="rect">
            <a:avLst/>
          </a:prstGeom>
          <a:noFill/>
          <a:extLst>
            <a:ext uri="{909E8E84-426E-40DD-AFC4-6F175D3DCCD1}">
              <a14:hiddenFill xmlns:a14="http://schemas.microsoft.com/office/drawing/2010/main">
                <a:solidFill>
                  <a:srgbClr val="FFFFFF"/>
                </a:solidFill>
              </a14:hiddenFill>
            </a:ext>
          </a:extLst>
        </p:spPr>
      </p:pic>
      <p:sp>
        <p:nvSpPr>
          <p:cNvPr id="6" name="Title 2">
            <a:extLst>
              <a:ext uri="{FF2B5EF4-FFF2-40B4-BE49-F238E27FC236}">
                <a16:creationId xmlns:a16="http://schemas.microsoft.com/office/drawing/2014/main" id="{18AEDD1E-7B4D-BE0A-AA19-74E13CA6C2DE}"/>
              </a:ext>
            </a:extLst>
          </p:cNvPr>
          <p:cNvSpPr txBox="1">
            <a:spLocks/>
          </p:cNvSpPr>
          <p:nvPr/>
        </p:nvSpPr>
        <p:spPr>
          <a:xfrm>
            <a:off x="152400" y="152049"/>
            <a:ext cx="11887200" cy="925551"/>
          </a:xfrm>
          <a:prstGeom prst="rect">
            <a:avLst/>
          </a:prstGeom>
          <a:solidFill>
            <a:srgbClr val="BD0000"/>
          </a:solidFill>
        </p:spPr>
        <p:txBody>
          <a:bodyPr vert="horz" anchor="b">
            <a:normAutofit fontScale="97500"/>
          </a:bodyPr>
          <a:lstStyle>
            <a:lvl1pPr algn="ctr" rtl="0" eaLnBrk="1" latinLnBrk="0" hangingPunct="1">
              <a:spcBef>
                <a:spcPct val="0"/>
              </a:spcBef>
              <a:buNone/>
              <a:defRPr kumimoji="0" sz="3300" kern="1200">
                <a:solidFill>
                  <a:schemeClr val="accent6">
                    <a:lumMod val="75000"/>
                    <a:lumOff val="25000"/>
                  </a:schemeClr>
                </a:solidFill>
                <a:latin typeface="+mj-lt"/>
                <a:ea typeface="+mj-ea"/>
                <a:cs typeface="+mj-cs"/>
              </a:defRPr>
            </a:lvl1pPr>
          </a:lstStyle>
          <a:p>
            <a:pPr marL="460375" algn="l"/>
            <a:r>
              <a:rPr lang="en-US" sz="4400" b="1" dirty="0">
                <a:solidFill>
                  <a:schemeClr val="accent5"/>
                </a:solidFill>
                <a:latin typeface="Goudy Old Style" panose="02020502050305020303" pitchFamily="18" charset="77"/>
              </a:rPr>
              <a:t>Rites of Passage </a:t>
            </a:r>
            <a:endParaRPr lang="en-US" sz="4400" dirty="0">
              <a:solidFill>
                <a:schemeClr val="accent5"/>
              </a:solidFill>
            </a:endParaRPr>
          </a:p>
        </p:txBody>
      </p:sp>
    </p:spTree>
    <p:extLst>
      <p:ext uri="{BB962C8B-B14F-4D97-AF65-F5344CB8AC3E}">
        <p14:creationId xmlns:p14="http://schemas.microsoft.com/office/powerpoint/2010/main" val="1310462781"/>
      </p:ext>
    </p:extLst>
  </p:cSld>
  <p:clrMapOvr>
    <a:masterClrMapping/>
  </p:clrMapOvr>
  <p:transition spd="med">
    <p:random/>
  </p:transition>
</p:sld>
</file>

<file path=ppt/theme/_rels/theme1.xml.rels><?xml version="1.0" encoding="UTF-8" standalone="yes"?>
<Relationships xmlns="http://schemas.openxmlformats.org/package/2006/relationships"><Relationship Id="rId1" Type="http://schemas.openxmlformats.org/officeDocument/2006/relationships/image" Target="NULL"/></Relationships>
</file>

<file path=ppt/theme/theme1.xml><?xml version="1.0" encoding="utf-8"?>
<a:theme xmlns:a="http://schemas.openxmlformats.org/drawingml/2006/main" name="Civic">
  <a:themeElements>
    <a:clrScheme name="NCN Color Template">
      <a:dk1>
        <a:srgbClr val="941100"/>
      </a:dk1>
      <a:lt1>
        <a:srgbClr val="212121"/>
      </a:lt1>
      <a:dk2>
        <a:srgbClr val="B6B58E"/>
      </a:dk2>
      <a:lt2>
        <a:srgbClr val="E3DED1"/>
      </a:lt2>
      <a:accent1>
        <a:srgbClr val="941100"/>
      </a:accent1>
      <a:accent2>
        <a:srgbClr val="929000"/>
      </a:accent2>
      <a:accent3>
        <a:srgbClr val="1B587C"/>
      </a:accent3>
      <a:accent4>
        <a:srgbClr val="AA7941"/>
      </a:accent4>
      <a:accent5>
        <a:srgbClr val="FEFFFF"/>
      </a:accent5>
      <a:accent6>
        <a:srgbClr val="000000"/>
      </a:accent6>
      <a:hlink>
        <a:srgbClr val="7A0C00"/>
      </a:hlink>
      <a:folHlink>
        <a:srgbClr val="FF2600"/>
      </a:folHlink>
    </a:clrScheme>
    <a:fontScheme name="Cambria">
      <a:maj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panose="02040503050406030204"/>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1">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676</TotalTime>
  <Words>876</Words>
  <Application>Microsoft Macintosh PowerPoint</Application>
  <PresentationFormat>Widescreen</PresentationFormat>
  <Paragraphs>112</Paragraphs>
  <Slides>17</Slides>
  <Notes>5</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Cambria</vt:lpstr>
      <vt:lpstr>Fjallaone</vt:lpstr>
      <vt:lpstr>Goudy Old Style</vt:lpstr>
      <vt:lpstr>Times</vt:lpstr>
      <vt:lpstr>Times New Roman</vt:lpstr>
      <vt:lpstr>Wingdings</vt:lpstr>
      <vt:lpstr>Wingdings 2</vt:lpstr>
      <vt:lpstr>Civic</vt:lpstr>
      <vt:lpstr>PowerPoint Presentation</vt:lpstr>
      <vt:lpstr> </vt:lpstr>
      <vt:lpstr>Recapturing and Reclaiming our True Spirit Circulo de Hombres - 1988 Men’s Retreat</vt:lpstr>
      <vt:lpstr>PowerPoint Presentation</vt:lpstr>
      <vt:lpstr> “The Role &amp; Responsibility of  Men  in the prevention of intimate partner violence”</vt:lpstr>
      <vt:lpstr> </vt:lpstr>
      <vt:lpstr>Stand Up </vt:lpstr>
      <vt:lpstr>PowerPoint Presentation</vt:lpstr>
      <vt:lpstr>PowerPoint Presentation</vt:lpstr>
      <vt:lpstr>PowerPoint Presentation</vt:lpstr>
      <vt:lpstr>PowerPoint Presentation</vt:lpstr>
      <vt:lpstr>PowerPoint Presentation</vt:lpstr>
      <vt:lpstr> </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Osvaldo "Ozzie" Cruz</dc:creator>
  <cp:lastModifiedBy>Nivea Castaneda</cp:lastModifiedBy>
  <cp:revision>24</cp:revision>
  <dcterms:created xsi:type="dcterms:W3CDTF">2024-11-26T20:14:08Z</dcterms:created>
  <dcterms:modified xsi:type="dcterms:W3CDTF">2024-12-02T14:35:38Z</dcterms:modified>
</cp:coreProperties>
</file>